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handoutMasterIdLst>
    <p:handoutMasterId r:id="rId25"/>
  </p:handoutMasterIdLst>
  <p:sldIdLst>
    <p:sldId id="256" r:id="rId2"/>
    <p:sldId id="275" r:id="rId3"/>
    <p:sldId id="257" r:id="rId4"/>
    <p:sldId id="284" r:id="rId5"/>
    <p:sldId id="270" r:id="rId6"/>
    <p:sldId id="285" r:id="rId7"/>
    <p:sldId id="287" r:id="rId8"/>
    <p:sldId id="262" r:id="rId9"/>
    <p:sldId id="288" r:id="rId10"/>
    <p:sldId id="289" r:id="rId11"/>
    <p:sldId id="298" r:id="rId12"/>
    <p:sldId id="291" r:id="rId13"/>
    <p:sldId id="292" r:id="rId14"/>
    <p:sldId id="300" r:id="rId15"/>
    <p:sldId id="290" r:id="rId16"/>
    <p:sldId id="299" r:id="rId17"/>
    <p:sldId id="295" r:id="rId18"/>
    <p:sldId id="293" r:id="rId19"/>
    <p:sldId id="296" r:id="rId20"/>
    <p:sldId id="278" r:id="rId21"/>
    <p:sldId id="297" r:id="rId22"/>
    <p:sldId id="280" r:id="rId23"/>
  </p:sldIdLst>
  <p:sldSz cx="9144000" cy="5143500" type="screen16x9"/>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FFFFB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淡色スタイル 2 - アクセント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B4B98B0-60AC-42C2-AFA5-B58CD77FA1E5}" styleName="淡色スタイル 1 - アクセント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3038" autoAdjust="0"/>
  </p:normalViewPr>
  <p:slideViewPr>
    <p:cSldViewPr>
      <p:cViewPr varScale="1">
        <p:scale>
          <a:sx n="85" d="100"/>
          <a:sy n="85" d="100"/>
        </p:scale>
        <p:origin x="668" y="40"/>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19413" cy="495300"/>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14763" y="0"/>
            <a:ext cx="2919412" cy="495300"/>
          </a:xfrm>
          <a:prstGeom prst="rect">
            <a:avLst/>
          </a:prstGeom>
        </p:spPr>
        <p:txBody>
          <a:bodyPr vert="horz" lIns="91440" tIns="45720" rIns="91440" bIns="45720" rtlCol="0"/>
          <a:lstStyle>
            <a:lvl1pPr algn="r">
              <a:defRPr sz="1200"/>
            </a:lvl1pPr>
          </a:lstStyle>
          <a:p>
            <a:fld id="{06FCC32D-0504-4FC1-8D8C-82D7CEE7A7E0}" type="datetimeFigureOut">
              <a:rPr kumimoji="1" lang="ja-JP" altLang="en-US" smtClean="0"/>
              <a:t>2026/6/24</a:t>
            </a:fld>
            <a:endParaRPr kumimoji="1" lang="ja-JP" altLang="en-US"/>
          </a:p>
        </p:txBody>
      </p:sp>
      <p:sp>
        <p:nvSpPr>
          <p:cNvPr id="4" name="フッター プレースホルダー 3"/>
          <p:cNvSpPr>
            <a:spLocks noGrp="1"/>
          </p:cNvSpPr>
          <p:nvPr>
            <p:ph type="ftr" sz="quarter" idx="2"/>
          </p:nvPr>
        </p:nvSpPr>
        <p:spPr>
          <a:xfrm>
            <a:off x="0" y="9371013"/>
            <a:ext cx="2919413" cy="495300"/>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14763" y="9371013"/>
            <a:ext cx="2919412" cy="495300"/>
          </a:xfrm>
          <a:prstGeom prst="rect">
            <a:avLst/>
          </a:prstGeom>
        </p:spPr>
        <p:txBody>
          <a:bodyPr vert="horz" lIns="91440" tIns="45720" rIns="91440" bIns="45720" rtlCol="0" anchor="b"/>
          <a:lstStyle>
            <a:lvl1pPr algn="r">
              <a:defRPr sz="1200"/>
            </a:lvl1pPr>
          </a:lstStyle>
          <a:p>
            <a:fld id="{340E6B6E-C385-4B45-BF25-7E0520A8C37D}" type="slidenum">
              <a:rPr kumimoji="1" lang="ja-JP" altLang="en-US" smtClean="0"/>
              <a:t>‹#›</a:t>
            </a:fld>
            <a:endParaRPr kumimoji="1" lang="ja-JP" altLang="en-US"/>
          </a:p>
        </p:txBody>
      </p:sp>
    </p:spTree>
    <p:extLst>
      <p:ext uri="{BB962C8B-B14F-4D97-AF65-F5344CB8AC3E}">
        <p14:creationId xmlns:p14="http://schemas.microsoft.com/office/powerpoint/2010/main" val="187625017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18831" cy="493316"/>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373" y="0"/>
            <a:ext cx="2918831" cy="493316"/>
          </a:xfrm>
          <a:prstGeom prst="rect">
            <a:avLst/>
          </a:prstGeom>
        </p:spPr>
        <p:txBody>
          <a:bodyPr vert="horz" lIns="91440" tIns="45720" rIns="91440" bIns="45720" rtlCol="0"/>
          <a:lstStyle>
            <a:lvl1pPr algn="r">
              <a:defRPr sz="1200"/>
            </a:lvl1pPr>
          </a:lstStyle>
          <a:p>
            <a:fld id="{8C55F839-110B-4A7F-8632-E452CA93806E}" type="datetimeFigureOut">
              <a:rPr kumimoji="1" lang="ja-JP" altLang="en-US" smtClean="0"/>
              <a:t>2026/6/24</a:t>
            </a:fld>
            <a:endParaRPr kumimoji="1" lang="ja-JP" altLang="en-US"/>
          </a:p>
        </p:txBody>
      </p:sp>
      <p:sp>
        <p:nvSpPr>
          <p:cNvPr id="4" name="スライド イメージ プレースホルダー 3"/>
          <p:cNvSpPr>
            <a:spLocks noGrp="1" noRot="1" noChangeAspect="1"/>
          </p:cNvSpPr>
          <p:nvPr>
            <p:ph type="sldImg" idx="2"/>
          </p:nvPr>
        </p:nvSpPr>
        <p:spPr>
          <a:xfrm>
            <a:off x="79375" y="739775"/>
            <a:ext cx="6577013" cy="3700463"/>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73577" y="4686499"/>
            <a:ext cx="5388610" cy="4439841"/>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371285"/>
            <a:ext cx="2918831" cy="493316"/>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373" y="9371285"/>
            <a:ext cx="2918831" cy="493316"/>
          </a:xfrm>
          <a:prstGeom prst="rect">
            <a:avLst/>
          </a:prstGeom>
        </p:spPr>
        <p:txBody>
          <a:bodyPr vert="horz" lIns="91440" tIns="45720" rIns="91440" bIns="45720" rtlCol="0" anchor="b"/>
          <a:lstStyle>
            <a:lvl1pPr algn="r">
              <a:defRPr sz="1200"/>
            </a:lvl1pPr>
          </a:lstStyle>
          <a:p>
            <a:fld id="{277678F0-2621-48D0-9C53-7D8C5283DCC2}" type="slidenum">
              <a:rPr kumimoji="1" lang="ja-JP" altLang="en-US" smtClean="0"/>
              <a:t>‹#›</a:t>
            </a:fld>
            <a:endParaRPr kumimoji="1" lang="ja-JP" altLang="en-US"/>
          </a:p>
        </p:txBody>
      </p:sp>
    </p:spTree>
    <p:extLst>
      <p:ext uri="{BB962C8B-B14F-4D97-AF65-F5344CB8AC3E}">
        <p14:creationId xmlns:p14="http://schemas.microsoft.com/office/powerpoint/2010/main" val="1714181006"/>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今日のテーマは批判的思考＝クリティカルシンキングです。</a:t>
            </a:r>
            <a:endParaRPr kumimoji="1" lang="en-US" altLang="ja-JP" dirty="0"/>
          </a:p>
        </p:txBody>
      </p:sp>
      <p:sp>
        <p:nvSpPr>
          <p:cNvPr id="4" name="スライド番号プレースホルダー 3"/>
          <p:cNvSpPr>
            <a:spLocks noGrp="1"/>
          </p:cNvSpPr>
          <p:nvPr>
            <p:ph type="sldNum" sz="quarter" idx="10"/>
          </p:nvPr>
        </p:nvSpPr>
        <p:spPr/>
        <p:txBody>
          <a:bodyPr/>
          <a:lstStyle/>
          <a:p>
            <a:fld id="{277678F0-2621-48D0-9C53-7D8C5283DCC2}" type="slidenum">
              <a:rPr kumimoji="1" lang="ja-JP" altLang="en-US" smtClean="0"/>
              <a:t>1</a:t>
            </a:fld>
            <a:endParaRPr kumimoji="1" lang="ja-JP" altLang="en-US"/>
          </a:p>
        </p:txBody>
      </p:sp>
    </p:spTree>
    <p:extLst>
      <p:ext uri="{BB962C8B-B14F-4D97-AF65-F5344CB8AC3E}">
        <p14:creationId xmlns:p14="http://schemas.microsoft.com/office/powerpoint/2010/main" val="21808879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AEF907D0-C50C-4B64-9967-0C4CFEF8DCE6}" type="slidenum">
              <a:rPr kumimoji="1" lang="ja-JP" altLang="en-US" smtClean="0"/>
              <a:t>11</a:t>
            </a:fld>
            <a:endParaRPr kumimoji="1" lang="ja-JP" altLang="en-US"/>
          </a:p>
        </p:txBody>
      </p:sp>
    </p:spTree>
    <p:extLst>
      <p:ext uri="{BB962C8B-B14F-4D97-AF65-F5344CB8AC3E}">
        <p14:creationId xmlns:p14="http://schemas.microsoft.com/office/powerpoint/2010/main" val="34405944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79375" y="739775"/>
            <a:ext cx="6577013" cy="3700463"/>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AEF907D0-C50C-4B64-9967-0C4CFEF8DCE6}" type="slidenum">
              <a:rPr kumimoji="1" lang="ja-JP" altLang="en-US" smtClean="0"/>
              <a:t>12</a:t>
            </a:fld>
            <a:endParaRPr kumimoji="1" lang="ja-JP" altLang="en-US"/>
          </a:p>
        </p:txBody>
      </p:sp>
    </p:spTree>
    <p:extLst>
      <p:ext uri="{BB962C8B-B14F-4D97-AF65-F5344CB8AC3E}">
        <p14:creationId xmlns:p14="http://schemas.microsoft.com/office/powerpoint/2010/main" val="28218811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79375" y="739775"/>
            <a:ext cx="6577013" cy="3700463"/>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AEF907D0-C50C-4B64-9967-0C4CFEF8DCE6}" type="slidenum">
              <a:rPr kumimoji="1" lang="ja-JP" altLang="en-US" smtClean="0"/>
              <a:t>13</a:t>
            </a:fld>
            <a:endParaRPr kumimoji="1" lang="ja-JP" altLang="en-US"/>
          </a:p>
        </p:txBody>
      </p:sp>
    </p:spTree>
    <p:extLst>
      <p:ext uri="{BB962C8B-B14F-4D97-AF65-F5344CB8AC3E}">
        <p14:creationId xmlns:p14="http://schemas.microsoft.com/office/powerpoint/2010/main" val="20314428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79375" y="739775"/>
            <a:ext cx="6577013" cy="3700463"/>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AEF907D0-C50C-4B64-9967-0C4CFEF8DCE6}" type="slidenum">
              <a:rPr kumimoji="1" lang="ja-JP" altLang="en-US" smtClean="0"/>
              <a:t>14</a:t>
            </a:fld>
            <a:endParaRPr kumimoji="1" lang="ja-JP" altLang="en-US"/>
          </a:p>
        </p:txBody>
      </p:sp>
    </p:spTree>
    <p:extLst>
      <p:ext uri="{BB962C8B-B14F-4D97-AF65-F5344CB8AC3E}">
        <p14:creationId xmlns:p14="http://schemas.microsoft.com/office/powerpoint/2010/main" val="358007602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79375" y="739775"/>
            <a:ext cx="6577013" cy="3700463"/>
          </a:xfrm>
        </p:spPr>
      </p:sp>
      <p:sp>
        <p:nvSpPr>
          <p:cNvPr id="3" name="ノート プレースホルダー 2"/>
          <p:cNvSpPr>
            <a:spLocks noGrp="1"/>
          </p:cNvSpPr>
          <p:nvPr>
            <p:ph type="body" idx="1"/>
          </p:nvPr>
        </p:nvSpPr>
        <p:spPr/>
        <p:txBody>
          <a:bodyPr/>
          <a:lstStyle/>
          <a:p>
            <a:r>
              <a:rPr kumimoji="1" lang="ja-JP" altLang="en-US" dirty="0"/>
              <a:t>ワークシートではなく説明用のプリントです。</a:t>
            </a:r>
            <a:endParaRPr kumimoji="1" lang="en-US" altLang="ja-JP" dirty="0"/>
          </a:p>
          <a:p>
            <a:r>
              <a:rPr kumimoji="1" lang="ja-JP" altLang="en-US" dirty="0"/>
              <a:t>真ん中に書いてあります</a:t>
            </a:r>
            <a:endParaRPr kumimoji="1" lang="en-US" altLang="ja-JP" dirty="0"/>
          </a:p>
          <a:p>
            <a:r>
              <a:rPr kumimoji="1" lang="ja-JP" altLang="en-US" dirty="0"/>
              <a:t>いつ、だれが、何のために、どんな方法で作ったのかということを想像しながら</a:t>
            </a:r>
            <a:endParaRPr kumimoji="1" lang="en-US" altLang="ja-JP" dirty="0"/>
          </a:p>
          <a:p>
            <a:r>
              <a:rPr kumimoji="1" lang="ja-JP" altLang="en-US" dirty="0"/>
              <a:t>それが本当に正しいのかということを考えることが大事だということです</a:t>
            </a:r>
            <a:endParaRPr kumimoji="1" lang="en-US" altLang="ja-JP" dirty="0"/>
          </a:p>
          <a:p>
            <a:r>
              <a:rPr kumimoji="1" lang="ja-JP" altLang="en-US" dirty="0"/>
              <a:t>その下の吹き出しの中に考え方のヒントを少し書いてあります。</a:t>
            </a:r>
            <a:endParaRPr kumimoji="1" lang="en-US" altLang="ja-JP" dirty="0"/>
          </a:p>
          <a:p>
            <a:r>
              <a:rPr kumimoji="1" lang="ja-JP" altLang="en-US" dirty="0"/>
              <a:t>このあとの問題を考えるときに参考にしてください。</a:t>
            </a:r>
            <a:endParaRPr kumimoji="1" lang="en-US" altLang="ja-JP" dirty="0"/>
          </a:p>
          <a:p>
            <a:endParaRPr kumimoji="1" lang="en-US" altLang="ja-JP" dirty="0"/>
          </a:p>
          <a:p>
            <a:endParaRPr kumimoji="1" lang="en-US" altLang="ja-JP" dirty="0"/>
          </a:p>
        </p:txBody>
      </p:sp>
      <p:sp>
        <p:nvSpPr>
          <p:cNvPr id="4" name="スライド番号プレースホルダー 3"/>
          <p:cNvSpPr>
            <a:spLocks noGrp="1"/>
          </p:cNvSpPr>
          <p:nvPr>
            <p:ph type="sldNum" sz="quarter" idx="10"/>
          </p:nvPr>
        </p:nvSpPr>
        <p:spPr/>
        <p:txBody>
          <a:bodyPr/>
          <a:lstStyle/>
          <a:p>
            <a:fld id="{AEF907D0-C50C-4B64-9967-0C4CFEF8DCE6}" type="slidenum">
              <a:rPr kumimoji="1" lang="ja-JP" altLang="en-US" smtClean="0"/>
              <a:t>15</a:t>
            </a:fld>
            <a:endParaRPr kumimoji="1" lang="ja-JP" altLang="en-US"/>
          </a:p>
        </p:txBody>
      </p:sp>
    </p:spTree>
    <p:extLst>
      <p:ext uri="{BB962C8B-B14F-4D97-AF65-F5344CB8AC3E}">
        <p14:creationId xmlns:p14="http://schemas.microsoft.com/office/powerpoint/2010/main" val="285016025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79375" y="739775"/>
            <a:ext cx="6577013" cy="3700463"/>
          </a:xfrm>
        </p:spPr>
      </p:sp>
      <p:sp>
        <p:nvSpPr>
          <p:cNvPr id="3" name="ノート プレースホルダー 2"/>
          <p:cNvSpPr>
            <a:spLocks noGrp="1"/>
          </p:cNvSpPr>
          <p:nvPr>
            <p:ph type="body" idx="1"/>
          </p:nvPr>
        </p:nvSpPr>
        <p:spPr/>
        <p:txBody>
          <a:bodyPr/>
          <a:lstStyle/>
          <a:p>
            <a:r>
              <a:rPr kumimoji="1" lang="ja-JP" altLang="en-US" dirty="0"/>
              <a:t>各組に問題の分担があるので、その問題からはじめてください</a:t>
            </a:r>
            <a:endParaRPr kumimoji="1" lang="en-US" altLang="ja-JP" dirty="0"/>
          </a:p>
          <a:p>
            <a:endParaRPr kumimoji="1" lang="en-US" altLang="ja-JP" dirty="0"/>
          </a:p>
          <a:p>
            <a:r>
              <a:rPr kumimoji="1" lang="ja-JP" altLang="en-US" dirty="0"/>
              <a:t>分担問題の発表内容がまとまったら、他の問題も意見をだしあってください</a:t>
            </a:r>
          </a:p>
        </p:txBody>
      </p:sp>
      <p:sp>
        <p:nvSpPr>
          <p:cNvPr id="4" name="スライド番号プレースホルダー 3"/>
          <p:cNvSpPr>
            <a:spLocks noGrp="1"/>
          </p:cNvSpPr>
          <p:nvPr>
            <p:ph type="sldNum" sz="quarter" idx="10"/>
          </p:nvPr>
        </p:nvSpPr>
        <p:spPr/>
        <p:txBody>
          <a:bodyPr/>
          <a:lstStyle/>
          <a:p>
            <a:fld id="{AEF907D0-C50C-4B64-9967-0C4CFEF8DCE6}" type="slidenum">
              <a:rPr kumimoji="1" lang="ja-JP" altLang="en-US" smtClean="0"/>
              <a:t>16</a:t>
            </a:fld>
            <a:endParaRPr kumimoji="1" lang="ja-JP" altLang="en-US"/>
          </a:p>
        </p:txBody>
      </p:sp>
    </p:spTree>
    <p:extLst>
      <p:ext uri="{BB962C8B-B14F-4D97-AF65-F5344CB8AC3E}">
        <p14:creationId xmlns:p14="http://schemas.microsoft.com/office/powerpoint/2010/main" val="245039591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277678F0-2621-48D0-9C53-7D8C5283DCC2}" type="slidenum">
              <a:rPr kumimoji="1" lang="ja-JP" altLang="en-US" smtClean="0"/>
              <a:t>22</a:t>
            </a:fld>
            <a:endParaRPr kumimoji="1" lang="ja-JP" altLang="en-US"/>
          </a:p>
        </p:txBody>
      </p:sp>
    </p:spTree>
    <p:extLst>
      <p:ext uri="{BB962C8B-B14F-4D97-AF65-F5344CB8AC3E}">
        <p14:creationId xmlns:p14="http://schemas.microsoft.com/office/powerpoint/2010/main" val="35844829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社会には雨乞いのような話があふれています</a:t>
            </a:r>
            <a:endParaRPr kumimoji="1" lang="en-US" altLang="ja-JP" dirty="0"/>
          </a:p>
          <a:p>
            <a:r>
              <a:rPr kumimoji="1" lang="ja-JP" altLang="en-US" dirty="0"/>
              <a:t>自分で考える力を身につけてください。</a:t>
            </a:r>
          </a:p>
        </p:txBody>
      </p:sp>
      <p:sp>
        <p:nvSpPr>
          <p:cNvPr id="4" name="スライド番号プレースホルダー 3"/>
          <p:cNvSpPr>
            <a:spLocks noGrp="1"/>
          </p:cNvSpPr>
          <p:nvPr>
            <p:ph type="sldNum" sz="quarter" idx="10"/>
          </p:nvPr>
        </p:nvSpPr>
        <p:spPr/>
        <p:txBody>
          <a:bodyPr/>
          <a:lstStyle/>
          <a:p>
            <a:fld id="{277678F0-2621-48D0-9C53-7D8C5283DCC2}" type="slidenum">
              <a:rPr kumimoji="1" lang="ja-JP" altLang="en-US" smtClean="0"/>
              <a:t>2</a:t>
            </a:fld>
            <a:endParaRPr kumimoji="1" lang="ja-JP" altLang="en-US"/>
          </a:p>
        </p:txBody>
      </p:sp>
    </p:spTree>
    <p:extLst>
      <p:ext uri="{BB962C8B-B14F-4D97-AF65-F5344CB8AC3E}">
        <p14:creationId xmlns:p14="http://schemas.microsoft.com/office/powerpoint/2010/main" val="28948292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79375" y="739775"/>
            <a:ext cx="6577013" cy="3700463"/>
          </a:xfrm>
        </p:spPr>
      </p:sp>
      <p:sp>
        <p:nvSpPr>
          <p:cNvPr id="3" name="ノート プレースホルダー 2"/>
          <p:cNvSpPr>
            <a:spLocks noGrp="1"/>
          </p:cNvSpPr>
          <p:nvPr>
            <p:ph type="body" idx="1"/>
          </p:nvPr>
        </p:nvSpPr>
        <p:spPr/>
        <p:txBody>
          <a:bodyPr/>
          <a:lstStyle/>
          <a:p>
            <a:r>
              <a:rPr kumimoji="1" lang="ja-JP" altLang="en-US" dirty="0"/>
              <a:t>クリティカルシンキングについて学んでいきます。</a:t>
            </a:r>
            <a:endParaRPr kumimoji="1" lang="en-US" altLang="ja-JP" dirty="0"/>
          </a:p>
          <a:p>
            <a:r>
              <a:rPr kumimoji="1" lang="ja-JP" altLang="en-US" dirty="0"/>
              <a:t>クリティカルシンキングとは自分の考えに誤りや偏りがないかを考え直すことです。</a:t>
            </a:r>
            <a:endParaRPr kumimoji="1" lang="en-US" altLang="ja-JP" dirty="0"/>
          </a:p>
          <a:p>
            <a:endParaRPr kumimoji="1" lang="ja-JP" altLang="en-US" dirty="0"/>
          </a:p>
        </p:txBody>
      </p:sp>
      <p:sp>
        <p:nvSpPr>
          <p:cNvPr id="4" name="スライド番号プレースホルダー 3"/>
          <p:cNvSpPr>
            <a:spLocks noGrp="1"/>
          </p:cNvSpPr>
          <p:nvPr>
            <p:ph type="sldNum" sz="quarter" idx="10"/>
          </p:nvPr>
        </p:nvSpPr>
        <p:spPr/>
        <p:txBody>
          <a:bodyPr/>
          <a:lstStyle/>
          <a:p>
            <a:fld id="{AEF907D0-C50C-4B64-9967-0C4CFEF8DCE6}" type="slidenum">
              <a:rPr kumimoji="1" lang="ja-JP" altLang="en-US" smtClean="0"/>
              <a:t>3</a:t>
            </a:fld>
            <a:endParaRPr kumimoji="1" lang="ja-JP" altLang="en-US"/>
          </a:p>
        </p:txBody>
      </p:sp>
    </p:spTree>
    <p:extLst>
      <p:ext uri="{BB962C8B-B14F-4D97-AF65-F5344CB8AC3E}">
        <p14:creationId xmlns:p14="http://schemas.microsoft.com/office/powerpoint/2010/main" val="3538038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277678F0-2621-48D0-9C53-7D8C5283DCC2}" type="slidenum">
              <a:rPr kumimoji="1" lang="ja-JP" altLang="en-US" smtClean="0"/>
              <a:t>4</a:t>
            </a:fld>
            <a:endParaRPr kumimoji="1" lang="ja-JP" altLang="en-US"/>
          </a:p>
        </p:txBody>
      </p:sp>
    </p:spTree>
    <p:extLst>
      <p:ext uri="{BB962C8B-B14F-4D97-AF65-F5344CB8AC3E}">
        <p14:creationId xmlns:p14="http://schemas.microsoft.com/office/powerpoint/2010/main" val="10229991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79375" y="739775"/>
            <a:ext cx="6577013" cy="3700463"/>
          </a:xfrm>
        </p:spPr>
      </p:sp>
      <p:sp>
        <p:nvSpPr>
          <p:cNvPr id="3" name="ノート プレースホルダー 2"/>
          <p:cNvSpPr>
            <a:spLocks noGrp="1"/>
          </p:cNvSpPr>
          <p:nvPr>
            <p:ph type="body" idx="1"/>
          </p:nvPr>
        </p:nvSpPr>
        <p:spPr/>
        <p:txBody>
          <a:bodyPr/>
          <a:lstStyle/>
          <a:p>
            <a:r>
              <a:rPr kumimoji="1" lang="ja-JP" altLang="en-US" dirty="0"/>
              <a:t>早速ですがプリントの問題を読んで本当にそれでいいのかを考えてみてください</a:t>
            </a:r>
            <a:endParaRPr kumimoji="1" lang="en-US" altLang="ja-JP" dirty="0"/>
          </a:p>
          <a:p>
            <a:endParaRPr kumimoji="1" lang="ja-JP" altLang="en-US" dirty="0"/>
          </a:p>
        </p:txBody>
      </p:sp>
      <p:sp>
        <p:nvSpPr>
          <p:cNvPr id="4" name="スライド番号プレースホルダー 3"/>
          <p:cNvSpPr>
            <a:spLocks noGrp="1"/>
          </p:cNvSpPr>
          <p:nvPr>
            <p:ph type="sldNum" sz="quarter" idx="10"/>
          </p:nvPr>
        </p:nvSpPr>
        <p:spPr/>
        <p:txBody>
          <a:bodyPr/>
          <a:lstStyle/>
          <a:p>
            <a:fld id="{AEF907D0-C50C-4B64-9967-0C4CFEF8DCE6}" type="slidenum">
              <a:rPr kumimoji="1" lang="ja-JP" altLang="en-US" smtClean="0"/>
              <a:t>5</a:t>
            </a:fld>
            <a:endParaRPr kumimoji="1" lang="ja-JP" altLang="en-US"/>
          </a:p>
        </p:txBody>
      </p:sp>
    </p:spTree>
    <p:extLst>
      <p:ext uri="{BB962C8B-B14F-4D97-AF65-F5344CB8AC3E}">
        <p14:creationId xmlns:p14="http://schemas.microsoft.com/office/powerpoint/2010/main" val="20380565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277678F0-2621-48D0-9C53-7D8C5283DCC2}" type="slidenum">
              <a:rPr kumimoji="1" lang="ja-JP" altLang="en-US" smtClean="0"/>
              <a:t>7</a:t>
            </a:fld>
            <a:endParaRPr kumimoji="1" lang="ja-JP" altLang="en-US"/>
          </a:p>
        </p:txBody>
      </p:sp>
    </p:spTree>
    <p:extLst>
      <p:ext uri="{BB962C8B-B14F-4D97-AF65-F5344CB8AC3E}">
        <p14:creationId xmlns:p14="http://schemas.microsoft.com/office/powerpoint/2010/main" val="3305954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79375" y="739775"/>
            <a:ext cx="6577013" cy="3700463"/>
          </a:xfrm>
        </p:spPr>
      </p:sp>
      <p:sp>
        <p:nvSpPr>
          <p:cNvPr id="3" name="ノート プレースホルダー 2"/>
          <p:cNvSpPr>
            <a:spLocks noGrp="1"/>
          </p:cNvSpPr>
          <p:nvPr>
            <p:ph type="body" idx="1"/>
          </p:nvPr>
        </p:nvSpPr>
        <p:spPr/>
        <p:txBody>
          <a:bodyPr/>
          <a:lstStyle/>
          <a:p>
            <a:r>
              <a:rPr kumimoji="1" lang="ja-JP" altLang="en-US" dirty="0"/>
              <a:t>一応私も考えてみました</a:t>
            </a:r>
            <a:endParaRPr kumimoji="1" lang="en-US" altLang="ja-JP" dirty="0"/>
          </a:p>
          <a:p>
            <a:r>
              <a:rPr kumimoji="1" lang="ja-JP" altLang="en-US" dirty="0"/>
              <a:t>たとえばこのように、数字を使って説明した方が説得力が増します。</a:t>
            </a:r>
            <a:endParaRPr kumimoji="1" lang="en-US" altLang="ja-JP" dirty="0"/>
          </a:p>
          <a:p>
            <a:endParaRPr kumimoji="1" lang="en-US" altLang="ja-JP" dirty="0"/>
          </a:p>
          <a:p>
            <a:r>
              <a:rPr kumimoji="1" lang="ja-JP" altLang="en-US" dirty="0"/>
              <a:t>そもそも論になりますが</a:t>
            </a:r>
            <a:endParaRPr kumimoji="1" lang="en-US" altLang="ja-JP" dirty="0"/>
          </a:p>
          <a:p>
            <a:r>
              <a:rPr kumimoji="1" lang="ja-JP" altLang="en-US" dirty="0"/>
              <a:t>頑張るという曖昧な条件で比較するのは無理がありますね</a:t>
            </a:r>
            <a:endParaRPr kumimoji="1" lang="en-US" altLang="ja-JP" dirty="0"/>
          </a:p>
          <a:p>
            <a:r>
              <a:rPr kumimoji="1" lang="ja-JP" altLang="en-US" dirty="0"/>
              <a:t>勝敗を決める必要があるなら予めきちんとしたルールを決めておく必要がありました</a:t>
            </a:r>
            <a:endParaRPr kumimoji="1" lang="en-US" altLang="ja-JP" dirty="0"/>
          </a:p>
          <a:p>
            <a:endParaRPr kumimoji="1" lang="en-US" altLang="ja-JP" dirty="0"/>
          </a:p>
          <a:p>
            <a:r>
              <a:rPr kumimoji="1" lang="ja-JP" altLang="en-US" dirty="0"/>
              <a:t>先生がグラフを示していなかったら、異議を唱えることは難しかったと思います。</a:t>
            </a:r>
            <a:endParaRPr kumimoji="1" lang="en-US" altLang="ja-JP" dirty="0"/>
          </a:p>
          <a:p>
            <a:r>
              <a:rPr kumimoji="1" lang="ja-JP" altLang="en-US" dirty="0"/>
              <a:t>詳細なデータが分からないときには、それを予想したり想像することも必要です。</a:t>
            </a:r>
            <a:endParaRPr kumimoji="1" lang="en-US" altLang="ja-JP" dirty="0"/>
          </a:p>
          <a:p>
            <a:r>
              <a:rPr kumimoji="1" lang="ja-JP" altLang="en-US" dirty="0"/>
              <a:t>今日はそのようなことを考えてもらえたらと思っています。</a:t>
            </a:r>
            <a:endParaRPr kumimoji="1" lang="en-US" altLang="ja-JP" dirty="0"/>
          </a:p>
          <a:p>
            <a:endParaRPr kumimoji="1" lang="ja-JP" altLang="en-US" dirty="0"/>
          </a:p>
        </p:txBody>
      </p:sp>
      <p:sp>
        <p:nvSpPr>
          <p:cNvPr id="4" name="スライド番号プレースホルダー 3"/>
          <p:cNvSpPr>
            <a:spLocks noGrp="1"/>
          </p:cNvSpPr>
          <p:nvPr>
            <p:ph type="sldNum" sz="quarter" idx="10"/>
          </p:nvPr>
        </p:nvSpPr>
        <p:spPr/>
        <p:txBody>
          <a:bodyPr/>
          <a:lstStyle/>
          <a:p>
            <a:fld id="{AEF907D0-C50C-4B64-9967-0C4CFEF8DCE6}" type="slidenum">
              <a:rPr kumimoji="1" lang="ja-JP" altLang="en-US" smtClean="0"/>
              <a:t>8</a:t>
            </a:fld>
            <a:endParaRPr kumimoji="1" lang="ja-JP" altLang="en-US"/>
          </a:p>
        </p:txBody>
      </p:sp>
    </p:spTree>
    <p:extLst>
      <p:ext uri="{BB962C8B-B14F-4D97-AF65-F5344CB8AC3E}">
        <p14:creationId xmlns:p14="http://schemas.microsoft.com/office/powerpoint/2010/main" val="26250157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AEF907D0-C50C-4B64-9967-0C4CFEF8DCE6}" type="slidenum">
              <a:rPr kumimoji="1" lang="ja-JP" altLang="en-US" smtClean="0"/>
              <a:t>9</a:t>
            </a:fld>
            <a:endParaRPr kumimoji="1" lang="ja-JP" altLang="en-US"/>
          </a:p>
        </p:txBody>
      </p:sp>
    </p:spTree>
    <p:extLst>
      <p:ext uri="{BB962C8B-B14F-4D97-AF65-F5344CB8AC3E}">
        <p14:creationId xmlns:p14="http://schemas.microsoft.com/office/powerpoint/2010/main" val="32616391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79375" y="739775"/>
            <a:ext cx="6577013" cy="3700463"/>
          </a:xfrm>
        </p:spPr>
      </p:sp>
      <p:sp>
        <p:nvSpPr>
          <p:cNvPr id="3" name="ノート プレースホルダー 2"/>
          <p:cNvSpPr>
            <a:spLocks noGrp="1"/>
          </p:cNvSpPr>
          <p:nvPr>
            <p:ph type="body" idx="1"/>
          </p:nvPr>
        </p:nvSpPr>
        <p:spPr/>
        <p:txBody>
          <a:bodyPr/>
          <a:lstStyle/>
          <a:p>
            <a:r>
              <a:rPr kumimoji="1" lang="ja-JP" altLang="en-US"/>
              <a:t>では、数字</a:t>
            </a:r>
            <a:r>
              <a:rPr kumimoji="1" lang="ja-JP" altLang="en-US" dirty="0"/>
              <a:t>や統計を使うと説得力が増します</a:t>
            </a:r>
            <a:endParaRPr kumimoji="1" lang="en-US" altLang="ja-JP" dirty="0"/>
          </a:p>
          <a:p>
            <a:r>
              <a:rPr kumimoji="1" lang="ja-JP" altLang="en-US" dirty="0"/>
              <a:t>逆にいうと数字が示されると何となく説得されてしまうということもあると思います。</a:t>
            </a:r>
            <a:endParaRPr kumimoji="1" lang="en-US" altLang="ja-JP" dirty="0"/>
          </a:p>
          <a:p>
            <a:r>
              <a:rPr kumimoji="1" lang="ja-JP" altLang="en-US" dirty="0"/>
              <a:t>そのときにそれで良いのかと考え直すこと　それがクリティカルシンキングです</a:t>
            </a:r>
          </a:p>
        </p:txBody>
      </p:sp>
      <p:sp>
        <p:nvSpPr>
          <p:cNvPr id="4" name="スライド番号プレースホルダー 3"/>
          <p:cNvSpPr>
            <a:spLocks noGrp="1"/>
          </p:cNvSpPr>
          <p:nvPr>
            <p:ph type="sldNum" sz="quarter" idx="10"/>
          </p:nvPr>
        </p:nvSpPr>
        <p:spPr/>
        <p:txBody>
          <a:bodyPr/>
          <a:lstStyle/>
          <a:p>
            <a:fld id="{AEF907D0-C50C-4B64-9967-0C4CFEF8DCE6}" type="slidenum">
              <a:rPr kumimoji="1" lang="ja-JP" altLang="en-US" smtClean="0"/>
              <a:t>10</a:t>
            </a:fld>
            <a:endParaRPr kumimoji="1" lang="ja-JP" altLang="en-US"/>
          </a:p>
        </p:txBody>
      </p:sp>
    </p:spTree>
    <p:extLst>
      <p:ext uri="{BB962C8B-B14F-4D97-AF65-F5344CB8AC3E}">
        <p14:creationId xmlns:p14="http://schemas.microsoft.com/office/powerpoint/2010/main" val="40997358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1597819"/>
            <a:ext cx="7772400" cy="1102519"/>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029B72C4-D0A0-4FC3-97CD-B51A90AD9E82}" type="datetimeFigureOut">
              <a:rPr kumimoji="1" lang="ja-JP" altLang="en-US" smtClean="0"/>
              <a:t>2026/6/24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E7BA54A0-A86E-4556-A226-C6F0885D7E29}" type="slidenum">
              <a:rPr kumimoji="1" lang="ja-JP" altLang="en-US" smtClean="0"/>
              <a:t>‹#›</a:t>
            </a:fld>
            <a:endParaRPr kumimoji="1" lang="ja-JP" altLang="en-US"/>
          </a:p>
        </p:txBody>
      </p:sp>
    </p:spTree>
    <p:extLst>
      <p:ext uri="{BB962C8B-B14F-4D97-AF65-F5344CB8AC3E}">
        <p14:creationId xmlns:p14="http://schemas.microsoft.com/office/powerpoint/2010/main" val="18275227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029B72C4-D0A0-4FC3-97CD-B51A90AD9E82}" type="datetimeFigureOut">
              <a:rPr kumimoji="1" lang="ja-JP" altLang="en-US" smtClean="0"/>
              <a:t>2026/6/24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E7BA54A0-A86E-4556-A226-C6F0885D7E29}" type="slidenum">
              <a:rPr kumimoji="1" lang="ja-JP" altLang="en-US" smtClean="0"/>
              <a:t>‹#›</a:t>
            </a:fld>
            <a:endParaRPr kumimoji="1" lang="ja-JP" altLang="en-US"/>
          </a:p>
        </p:txBody>
      </p:sp>
    </p:spTree>
    <p:extLst>
      <p:ext uri="{BB962C8B-B14F-4D97-AF65-F5344CB8AC3E}">
        <p14:creationId xmlns:p14="http://schemas.microsoft.com/office/powerpoint/2010/main" val="37729477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05979"/>
            <a:ext cx="2057400" cy="4388644"/>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05979"/>
            <a:ext cx="6019800" cy="4388644"/>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029B72C4-D0A0-4FC3-97CD-B51A90AD9E82}" type="datetimeFigureOut">
              <a:rPr kumimoji="1" lang="ja-JP" altLang="en-US" smtClean="0"/>
              <a:t>2026/6/24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E7BA54A0-A86E-4556-A226-C6F0885D7E29}" type="slidenum">
              <a:rPr kumimoji="1" lang="ja-JP" altLang="en-US" smtClean="0"/>
              <a:t>‹#›</a:t>
            </a:fld>
            <a:endParaRPr kumimoji="1" lang="ja-JP" altLang="en-US"/>
          </a:p>
        </p:txBody>
      </p:sp>
    </p:spTree>
    <p:extLst>
      <p:ext uri="{BB962C8B-B14F-4D97-AF65-F5344CB8AC3E}">
        <p14:creationId xmlns:p14="http://schemas.microsoft.com/office/powerpoint/2010/main" val="4097908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029B72C4-D0A0-4FC3-97CD-B51A90AD9E82}" type="datetimeFigureOut">
              <a:rPr kumimoji="1" lang="ja-JP" altLang="en-US" smtClean="0"/>
              <a:t>2026/6/24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E7BA54A0-A86E-4556-A226-C6F0885D7E29}" type="slidenum">
              <a:rPr kumimoji="1" lang="ja-JP" altLang="en-US" smtClean="0"/>
              <a:t>‹#›</a:t>
            </a:fld>
            <a:endParaRPr kumimoji="1" lang="ja-JP" altLang="en-US"/>
          </a:p>
        </p:txBody>
      </p:sp>
    </p:spTree>
    <p:extLst>
      <p:ext uri="{BB962C8B-B14F-4D97-AF65-F5344CB8AC3E}">
        <p14:creationId xmlns:p14="http://schemas.microsoft.com/office/powerpoint/2010/main" val="42936217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3305176"/>
            <a:ext cx="7772400" cy="1021556"/>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029B72C4-D0A0-4FC3-97CD-B51A90AD9E82}" type="datetimeFigureOut">
              <a:rPr kumimoji="1" lang="ja-JP" altLang="en-US" smtClean="0"/>
              <a:t>2026/6/24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E7BA54A0-A86E-4556-A226-C6F0885D7E29}" type="slidenum">
              <a:rPr kumimoji="1" lang="ja-JP" altLang="en-US" smtClean="0"/>
              <a:t>‹#›</a:t>
            </a:fld>
            <a:endParaRPr kumimoji="1" lang="ja-JP" altLang="en-US"/>
          </a:p>
        </p:txBody>
      </p:sp>
    </p:spTree>
    <p:extLst>
      <p:ext uri="{BB962C8B-B14F-4D97-AF65-F5344CB8AC3E}">
        <p14:creationId xmlns:p14="http://schemas.microsoft.com/office/powerpoint/2010/main" val="35908565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029B72C4-D0A0-4FC3-97CD-B51A90AD9E82}" type="datetimeFigureOut">
              <a:rPr kumimoji="1" lang="ja-JP" altLang="en-US" smtClean="0"/>
              <a:t>2026/6/24</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E7BA54A0-A86E-4556-A226-C6F0885D7E29}" type="slidenum">
              <a:rPr kumimoji="1" lang="ja-JP" altLang="en-US" smtClean="0"/>
              <a:t>‹#›</a:t>
            </a:fld>
            <a:endParaRPr kumimoji="1" lang="ja-JP" altLang="en-US"/>
          </a:p>
        </p:txBody>
      </p:sp>
    </p:spTree>
    <p:extLst>
      <p:ext uri="{BB962C8B-B14F-4D97-AF65-F5344CB8AC3E}">
        <p14:creationId xmlns:p14="http://schemas.microsoft.com/office/powerpoint/2010/main" val="15848296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029B72C4-D0A0-4FC3-97CD-B51A90AD9E82}" type="datetimeFigureOut">
              <a:rPr kumimoji="1" lang="ja-JP" altLang="en-US" smtClean="0"/>
              <a:t>2026/6/24</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E7BA54A0-A86E-4556-A226-C6F0885D7E29}" type="slidenum">
              <a:rPr kumimoji="1" lang="ja-JP" altLang="en-US" smtClean="0"/>
              <a:t>‹#›</a:t>
            </a:fld>
            <a:endParaRPr kumimoji="1" lang="ja-JP" altLang="en-US"/>
          </a:p>
        </p:txBody>
      </p:sp>
    </p:spTree>
    <p:extLst>
      <p:ext uri="{BB962C8B-B14F-4D97-AF65-F5344CB8AC3E}">
        <p14:creationId xmlns:p14="http://schemas.microsoft.com/office/powerpoint/2010/main" val="4325146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029B72C4-D0A0-4FC3-97CD-B51A90AD9E82}" type="datetimeFigureOut">
              <a:rPr kumimoji="1" lang="ja-JP" altLang="en-US" smtClean="0"/>
              <a:t>2026/6/24</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E7BA54A0-A86E-4556-A226-C6F0885D7E29}" type="slidenum">
              <a:rPr kumimoji="1" lang="ja-JP" altLang="en-US" smtClean="0"/>
              <a:t>‹#›</a:t>
            </a:fld>
            <a:endParaRPr kumimoji="1" lang="ja-JP" altLang="en-US"/>
          </a:p>
        </p:txBody>
      </p:sp>
    </p:spTree>
    <p:extLst>
      <p:ext uri="{BB962C8B-B14F-4D97-AF65-F5344CB8AC3E}">
        <p14:creationId xmlns:p14="http://schemas.microsoft.com/office/powerpoint/2010/main" val="34997837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029B72C4-D0A0-4FC3-97CD-B51A90AD9E82}" type="datetimeFigureOut">
              <a:rPr kumimoji="1" lang="ja-JP" altLang="en-US" smtClean="0"/>
              <a:t>2026/6/24</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E7BA54A0-A86E-4556-A226-C6F0885D7E29}" type="slidenum">
              <a:rPr kumimoji="1" lang="ja-JP" altLang="en-US" smtClean="0"/>
              <a:t>‹#›</a:t>
            </a:fld>
            <a:endParaRPr kumimoji="1" lang="ja-JP" altLang="en-US"/>
          </a:p>
        </p:txBody>
      </p:sp>
    </p:spTree>
    <p:extLst>
      <p:ext uri="{BB962C8B-B14F-4D97-AF65-F5344CB8AC3E}">
        <p14:creationId xmlns:p14="http://schemas.microsoft.com/office/powerpoint/2010/main" val="13156040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1" y="204787"/>
            <a:ext cx="3008313" cy="871538"/>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029B72C4-D0A0-4FC3-97CD-B51A90AD9E82}" type="datetimeFigureOut">
              <a:rPr kumimoji="1" lang="ja-JP" altLang="en-US" smtClean="0"/>
              <a:t>2026/6/24</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E7BA54A0-A86E-4556-A226-C6F0885D7E29}" type="slidenum">
              <a:rPr kumimoji="1" lang="ja-JP" altLang="en-US" smtClean="0"/>
              <a:t>‹#›</a:t>
            </a:fld>
            <a:endParaRPr kumimoji="1" lang="ja-JP" altLang="en-US"/>
          </a:p>
        </p:txBody>
      </p:sp>
    </p:spTree>
    <p:extLst>
      <p:ext uri="{BB962C8B-B14F-4D97-AF65-F5344CB8AC3E}">
        <p14:creationId xmlns:p14="http://schemas.microsoft.com/office/powerpoint/2010/main" val="3683561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3600450"/>
            <a:ext cx="5486400" cy="425054"/>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029B72C4-D0A0-4FC3-97CD-B51A90AD9E82}" type="datetimeFigureOut">
              <a:rPr kumimoji="1" lang="ja-JP" altLang="en-US" smtClean="0"/>
              <a:t>2026/6/24</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E7BA54A0-A86E-4556-A226-C6F0885D7E29}" type="slidenum">
              <a:rPr kumimoji="1" lang="ja-JP" altLang="en-US" smtClean="0"/>
              <a:t>‹#›</a:t>
            </a:fld>
            <a:endParaRPr kumimoji="1" lang="ja-JP" altLang="en-US"/>
          </a:p>
        </p:txBody>
      </p:sp>
    </p:spTree>
    <p:extLst>
      <p:ext uri="{BB962C8B-B14F-4D97-AF65-F5344CB8AC3E}">
        <p14:creationId xmlns:p14="http://schemas.microsoft.com/office/powerpoint/2010/main" val="26126054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029B72C4-D0A0-4FC3-97CD-B51A90AD9E82}" type="datetimeFigureOut">
              <a:rPr kumimoji="1" lang="ja-JP" altLang="en-US" smtClean="0"/>
              <a:t>2026/6/24</a:t>
            </a:fld>
            <a:endParaRPr kumimoji="1" lang="ja-JP" altLang="en-US"/>
          </a:p>
        </p:txBody>
      </p:sp>
      <p:sp>
        <p:nvSpPr>
          <p:cNvPr id="5" name="フッター プレースホルダー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E7BA54A0-A86E-4556-A226-C6F0885D7E29}" type="slidenum">
              <a:rPr kumimoji="1" lang="ja-JP" altLang="en-US" smtClean="0"/>
              <a:t>‹#›</a:t>
            </a:fld>
            <a:endParaRPr kumimoji="1" lang="ja-JP" altLang="en-US"/>
          </a:p>
        </p:txBody>
      </p:sp>
    </p:spTree>
    <p:extLst>
      <p:ext uri="{BB962C8B-B14F-4D97-AF65-F5344CB8AC3E}">
        <p14:creationId xmlns:p14="http://schemas.microsoft.com/office/powerpoint/2010/main" val="19664210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3568" y="1995686"/>
            <a:ext cx="7772400" cy="1102519"/>
          </a:xfrm>
        </p:spPr>
        <p:txBody>
          <a:bodyPr>
            <a:noAutofit/>
          </a:bodyPr>
          <a:lstStyle/>
          <a:p>
            <a:r>
              <a:rPr lang="en-US" altLang="ja-JP" sz="6600" b="1" dirty="0">
                <a:latin typeface="+mj-ea"/>
              </a:rPr>
              <a:t>SA</a:t>
            </a:r>
            <a:r>
              <a:rPr lang="ja-JP" altLang="ja-JP" sz="6600" b="1" dirty="0">
                <a:latin typeface="+mj-ea"/>
              </a:rPr>
              <a:t>「批判的思考」</a:t>
            </a:r>
            <a:endParaRPr kumimoji="1" lang="ja-JP" altLang="en-US" sz="6600" dirty="0">
              <a:latin typeface="+mj-ea"/>
            </a:endParaRPr>
          </a:p>
        </p:txBody>
      </p:sp>
    </p:spTree>
    <p:extLst>
      <p:ext uri="{BB962C8B-B14F-4D97-AF65-F5344CB8AC3E}">
        <p14:creationId xmlns:p14="http://schemas.microsoft.com/office/powerpoint/2010/main" val="1810271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p:cNvSpPr txBox="1"/>
          <p:nvPr/>
        </p:nvSpPr>
        <p:spPr>
          <a:xfrm>
            <a:off x="1349866" y="465516"/>
            <a:ext cx="6365845" cy="553998"/>
          </a:xfrm>
          <a:prstGeom prst="rect">
            <a:avLst/>
          </a:prstGeom>
          <a:solidFill>
            <a:schemeClr val="bg1"/>
          </a:solidFill>
          <a:ln w="63500">
            <a:solidFill>
              <a:srgbClr val="FF0000"/>
            </a:solidFill>
          </a:ln>
        </p:spPr>
        <p:txBody>
          <a:bodyPr wrap="none" rtlCol="0">
            <a:spAutoFit/>
          </a:bodyPr>
          <a:lstStyle/>
          <a:p>
            <a:r>
              <a:rPr lang="ja-JP" altLang="en-US" sz="3000" b="1" dirty="0"/>
              <a:t>数字</a:t>
            </a:r>
            <a:r>
              <a:rPr lang="ja-JP" altLang="ja-JP" sz="3000" b="1" kern="100" dirty="0">
                <a:latin typeface="Century"/>
                <a:ea typeface="ＭＳ 明朝"/>
                <a:cs typeface="Times New Roman"/>
              </a:rPr>
              <a:t>（統計）を使うと説得力が増す</a:t>
            </a:r>
            <a:endParaRPr lang="ja-JP" altLang="en-US" sz="3000" b="1" dirty="0"/>
          </a:p>
        </p:txBody>
      </p:sp>
      <p:sp>
        <p:nvSpPr>
          <p:cNvPr id="5" name="テキスト ボックス 4"/>
          <p:cNvSpPr txBox="1"/>
          <p:nvPr/>
        </p:nvSpPr>
        <p:spPr>
          <a:xfrm>
            <a:off x="1331641" y="1869673"/>
            <a:ext cx="6365845" cy="1015663"/>
          </a:xfrm>
          <a:prstGeom prst="rect">
            <a:avLst/>
          </a:prstGeom>
          <a:solidFill>
            <a:schemeClr val="bg1"/>
          </a:solidFill>
          <a:ln w="63500">
            <a:solidFill>
              <a:srgbClr val="FF0000"/>
            </a:solidFill>
          </a:ln>
        </p:spPr>
        <p:txBody>
          <a:bodyPr wrap="none" rtlCol="0">
            <a:spAutoFit/>
          </a:bodyPr>
          <a:lstStyle/>
          <a:p>
            <a:r>
              <a:rPr lang="ja-JP" altLang="en-US" sz="3000" b="1" dirty="0"/>
              <a:t>数字</a:t>
            </a:r>
            <a:r>
              <a:rPr lang="ja-JP" altLang="ja-JP" sz="3000" b="1" kern="100" dirty="0">
                <a:latin typeface="Century"/>
                <a:ea typeface="ＭＳ 明朝"/>
                <a:cs typeface="Times New Roman"/>
              </a:rPr>
              <a:t>（統計）を</a:t>
            </a:r>
            <a:r>
              <a:rPr lang="ja-JP" altLang="en-US" sz="3000" b="1" kern="100" dirty="0">
                <a:latin typeface="Century"/>
                <a:ea typeface="ＭＳ 明朝"/>
                <a:cs typeface="Times New Roman"/>
              </a:rPr>
              <a:t>示されると何となく</a:t>
            </a:r>
            <a:endParaRPr lang="en-US" altLang="ja-JP" sz="3000" b="1" kern="100" dirty="0">
              <a:latin typeface="Century"/>
              <a:ea typeface="ＭＳ 明朝"/>
              <a:cs typeface="Times New Roman"/>
            </a:endParaRPr>
          </a:p>
          <a:p>
            <a:r>
              <a:rPr lang="ja-JP" altLang="en-US" sz="3000" b="1" kern="100" dirty="0">
                <a:latin typeface="Century"/>
                <a:ea typeface="ＭＳ 明朝"/>
                <a:cs typeface="Times New Roman"/>
              </a:rPr>
              <a:t>説得されてしまう</a:t>
            </a:r>
            <a:endParaRPr lang="ja-JP" altLang="en-US" sz="3000" b="1" dirty="0"/>
          </a:p>
        </p:txBody>
      </p:sp>
      <p:sp>
        <p:nvSpPr>
          <p:cNvPr id="6" name="下矢印 5"/>
          <p:cNvSpPr/>
          <p:nvPr/>
        </p:nvSpPr>
        <p:spPr>
          <a:xfrm>
            <a:off x="3599892" y="2949792"/>
            <a:ext cx="1620180" cy="32403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350"/>
          </a:p>
        </p:txBody>
      </p:sp>
      <p:sp>
        <p:nvSpPr>
          <p:cNvPr id="7" name="テキスト ボックス 6"/>
          <p:cNvSpPr txBox="1"/>
          <p:nvPr/>
        </p:nvSpPr>
        <p:spPr>
          <a:xfrm>
            <a:off x="1349866" y="3571949"/>
            <a:ext cx="5764720" cy="1107996"/>
          </a:xfrm>
          <a:prstGeom prst="rect">
            <a:avLst/>
          </a:prstGeom>
          <a:noFill/>
        </p:spPr>
        <p:txBody>
          <a:bodyPr wrap="none" rtlCol="0">
            <a:spAutoFit/>
          </a:bodyPr>
          <a:lstStyle/>
          <a:p>
            <a:r>
              <a:rPr lang="ja-JP" altLang="en-US" sz="3300" b="1" dirty="0"/>
              <a:t>本当にそれでいいのだろうか？</a:t>
            </a:r>
            <a:endParaRPr lang="en-US" altLang="ja-JP" sz="3300" b="1" dirty="0"/>
          </a:p>
          <a:p>
            <a:r>
              <a:rPr lang="ja-JP" altLang="en-US" sz="3300" b="1" dirty="0"/>
              <a:t>その数字は？</a:t>
            </a:r>
          </a:p>
        </p:txBody>
      </p:sp>
      <p:sp>
        <p:nvSpPr>
          <p:cNvPr id="8" name="テキスト ボックス 7"/>
          <p:cNvSpPr txBox="1"/>
          <p:nvPr/>
        </p:nvSpPr>
        <p:spPr>
          <a:xfrm rot="20884878">
            <a:off x="3120780" y="3814324"/>
            <a:ext cx="4198585" cy="600164"/>
          </a:xfrm>
          <a:prstGeom prst="rect">
            <a:avLst/>
          </a:prstGeom>
          <a:solidFill>
            <a:schemeClr val="bg1">
              <a:lumMod val="95000"/>
            </a:schemeClr>
          </a:solidFill>
          <a:ln w="63500">
            <a:solidFill>
              <a:srgbClr val="FF0000"/>
            </a:solidFill>
          </a:ln>
        </p:spPr>
        <p:txBody>
          <a:bodyPr wrap="none" rtlCol="0">
            <a:spAutoFit/>
          </a:bodyPr>
          <a:lstStyle/>
          <a:p>
            <a:r>
              <a:rPr lang="ja-JP" altLang="en-US" sz="3300" b="1" dirty="0">
                <a:solidFill>
                  <a:srgbClr val="FF0000"/>
                </a:solidFill>
              </a:rPr>
              <a:t>クリティカルシンキング</a:t>
            </a:r>
          </a:p>
        </p:txBody>
      </p:sp>
    </p:spTree>
    <p:extLst>
      <p:ext uri="{BB962C8B-B14F-4D97-AF65-F5344CB8AC3E}">
        <p14:creationId xmlns:p14="http://schemas.microsoft.com/office/powerpoint/2010/main" val="2961190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fade">
                                      <p:cBhvr>
                                        <p:cTn id="2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p:bldP spid="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a:t>考えてみよう</a:t>
            </a:r>
            <a:r>
              <a:rPr kumimoji="1" lang="en-US" altLang="ja-JP" dirty="0"/>
              <a:t>Ⅱ</a:t>
            </a:r>
            <a:endParaRPr kumimoji="1" lang="ja-JP" altLang="en-US" dirty="0"/>
          </a:p>
        </p:txBody>
      </p:sp>
      <p:sp>
        <p:nvSpPr>
          <p:cNvPr id="3" name="コンテンツ プレースホルダー 2"/>
          <p:cNvSpPr>
            <a:spLocks noGrp="1"/>
          </p:cNvSpPr>
          <p:nvPr>
            <p:ph idx="1"/>
          </p:nvPr>
        </p:nvSpPr>
        <p:spPr/>
        <p:txBody>
          <a:bodyPr>
            <a:normAutofit/>
          </a:bodyPr>
          <a:lstStyle/>
          <a:p>
            <a:r>
              <a:rPr lang="ja-JP" altLang="en-US" sz="3300" dirty="0"/>
              <a:t>例えば①について（２分程度）</a:t>
            </a:r>
            <a:endParaRPr lang="en-US" altLang="ja-JP" sz="3300" dirty="0"/>
          </a:p>
          <a:p>
            <a:pPr marL="0" indent="0">
              <a:buNone/>
            </a:pPr>
            <a:endParaRPr lang="en-US" altLang="ja-JP" sz="3300" dirty="0"/>
          </a:p>
          <a:p>
            <a:pPr marL="0" indent="0">
              <a:buNone/>
            </a:pPr>
            <a:r>
              <a:rPr lang="ja-JP" altLang="en-US" sz="3300" dirty="0"/>
              <a:t>自動車に乗る人の数と飛行機に乗る人の数が違うので比較できない。この結果で飛行機の方が安全な乗り物とは言えない。</a:t>
            </a:r>
          </a:p>
        </p:txBody>
      </p:sp>
      <p:sp>
        <p:nvSpPr>
          <p:cNvPr id="4" name="テキスト ボックス 3"/>
          <p:cNvSpPr txBox="1"/>
          <p:nvPr/>
        </p:nvSpPr>
        <p:spPr>
          <a:xfrm>
            <a:off x="1601671" y="4314758"/>
            <a:ext cx="5965095" cy="715581"/>
          </a:xfrm>
          <a:prstGeom prst="rect">
            <a:avLst/>
          </a:prstGeom>
          <a:noFill/>
        </p:spPr>
        <p:txBody>
          <a:bodyPr wrap="none" rtlCol="0">
            <a:spAutoFit/>
          </a:bodyPr>
          <a:lstStyle/>
          <a:p>
            <a:r>
              <a:rPr lang="ja-JP" altLang="en-US" sz="4050" dirty="0">
                <a:solidFill>
                  <a:srgbClr val="FF0000"/>
                </a:solidFill>
              </a:rPr>
              <a:t>分析に異議をとなえてみる</a:t>
            </a:r>
          </a:p>
        </p:txBody>
      </p:sp>
    </p:spTree>
    <p:extLst>
      <p:ext uri="{BB962C8B-B14F-4D97-AF65-F5344CB8AC3E}">
        <p14:creationId xmlns:p14="http://schemas.microsoft.com/office/powerpoint/2010/main" val="10789120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lang="ja-JP" altLang="en-US" sz="3300" dirty="0"/>
              <a:t>②について</a:t>
            </a:r>
          </a:p>
        </p:txBody>
      </p:sp>
      <p:sp>
        <p:nvSpPr>
          <p:cNvPr id="3" name="コンテンツ プレースホルダー 2"/>
          <p:cNvSpPr>
            <a:spLocks noGrp="1"/>
          </p:cNvSpPr>
          <p:nvPr>
            <p:ph idx="1"/>
          </p:nvPr>
        </p:nvSpPr>
        <p:spPr/>
        <p:txBody>
          <a:bodyPr>
            <a:noAutofit/>
          </a:bodyPr>
          <a:lstStyle/>
          <a:p>
            <a:r>
              <a:rPr lang="ja-JP" altLang="en-US" sz="3600" dirty="0"/>
              <a:t>各自考えてください</a:t>
            </a:r>
            <a:r>
              <a:rPr lang="ja-JP" altLang="en-US" sz="3600" dirty="0">
                <a:solidFill>
                  <a:srgbClr val="FF0000"/>
                </a:solidFill>
              </a:rPr>
              <a:t>（２分）</a:t>
            </a:r>
            <a:endParaRPr lang="en-US" altLang="ja-JP" sz="3600" dirty="0">
              <a:solidFill>
                <a:srgbClr val="FF0000"/>
              </a:solidFill>
            </a:endParaRPr>
          </a:p>
          <a:p>
            <a:r>
              <a:rPr lang="ja-JP" altLang="en-US" sz="3600" dirty="0"/>
              <a:t>グループで答を見せ合ってください</a:t>
            </a:r>
            <a:endParaRPr lang="en-US" altLang="ja-JP" sz="3600" dirty="0"/>
          </a:p>
          <a:p>
            <a:r>
              <a:rPr lang="ja-JP" altLang="en-US" sz="3600" dirty="0"/>
              <a:t>自分が気づかなかった答が出たときはメモしてください</a:t>
            </a:r>
            <a:r>
              <a:rPr lang="en-US" altLang="ja-JP" sz="3600" dirty="0">
                <a:solidFill>
                  <a:srgbClr val="FF0000"/>
                </a:solidFill>
              </a:rPr>
              <a:t>(</a:t>
            </a:r>
            <a:r>
              <a:rPr lang="ja-JP" altLang="en-US" sz="3600" dirty="0">
                <a:solidFill>
                  <a:srgbClr val="FF0000"/>
                </a:solidFill>
              </a:rPr>
              <a:t>３分</a:t>
            </a:r>
            <a:r>
              <a:rPr lang="en-US" altLang="ja-JP" sz="3600" dirty="0">
                <a:solidFill>
                  <a:srgbClr val="FF0000"/>
                </a:solidFill>
              </a:rPr>
              <a:t>)</a:t>
            </a:r>
            <a:endParaRPr lang="ja-JP" altLang="en-US" sz="3600" dirty="0">
              <a:solidFill>
                <a:srgbClr val="FF0000"/>
              </a:solidFill>
            </a:endParaRPr>
          </a:p>
        </p:txBody>
      </p:sp>
    </p:spTree>
    <p:extLst>
      <p:ext uri="{BB962C8B-B14F-4D97-AF65-F5344CB8AC3E}">
        <p14:creationId xmlns:p14="http://schemas.microsoft.com/office/powerpoint/2010/main" val="8411557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lang="ja-JP" altLang="en-US" sz="3300" dirty="0"/>
              <a:t>②について</a:t>
            </a:r>
          </a:p>
        </p:txBody>
      </p:sp>
      <p:sp>
        <p:nvSpPr>
          <p:cNvPr id="3" name="コンテンツ プレースホルダー 2"/>
          <p:cNvSpPr>
            <a:spLocks noGrp="1"/>
          </p:cNvSpPr>
          <p:nvPr>
            <p:ph idx="1"/>
          </p:nvPr>
        </p:nvSpPr>
        <p:spPr/>
        <p:txBody>
          <a:bodyPr>
            <a:normAutofit/>
          </a:bodyPr>
          <a:lstStyle/>
          <a:p>
            <a:r>
              <a:rPr lang="ja-JP" altLang="en-US" sz="2400" dirty="0"/>
              <a:t>当社調べは信用できない。都合の良いデータだけ出しているかも</a:t>
            </a:r>
            <a:endParaRPr lang="en-US" altLang="ja-JP" sz="2400" dirty="0"/>
          </a:p>
          <a:p>
            <a:r>
              <a:rPr lang="ja-JP" altLang="en-US" sz="2400" dirty="0"/>
              <a:t>買った人ではなく、利用いただいた人となっている。成果が上がった人だけのデータではないのか</a:t>
            </a:r>
            <a:endParaRPr lang="en-US" altLang="ja-JP" sz="2400" dirty="0"/>
          </a:p>
          <a:p>
            <a:r>
              <a:rPr lang="ja-JP" altLang="en-US" sz="2400" dirty="0"/>
              <a:t>平均</a:t>
            </a:r>
            <a:r>
              <a:rPr lang="en-US" altLang="ja-JP" sz="2400" dirty="0"/>
              <a:t>20%</a:t>
            </a:r>
            <a:r>
              <a:rPr lang="ja-JP" altLang="en-US" sz="2400" dirty="0"/>
              <a:t>となっているけど、少人数のデータかもしれない</a:t>
            </a:r>
            <a:endParaRPr lang="en-US" altLang="ja-JP" sz="2400" dirty="0"/>
          </a:p>
          <a:p>
            <a:r>
              <a:rPr lang="ja-JP" altLang="en-US" sz="2400" dirty="0"/>
              <a:t>他にも色々なことをしていて、体脂肪率の変化はこの商品の効果でないかもしれない</a:t>
            </a:r>
            <a:endParaRPr lang="en-US" altLang="ja-JP" sz="2400" dirty="0"/>
          </a:p>
        </p:txBody>
      </p:sp>
    </p:spTree>
    <p:extLst>
      <p:ext uri="{BB962C8B-B14F-4D97-AF65-F5344CB8AC3E}">
        <p14:creationId xmlns:p14="http://schemas.microsoft.com/office/powerpoint/2010/main" val="30652357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lang="ja-JP" altLang="en-US" sz="3300" dirty="0"/>
              <a:t>②について</a:t>
            </a:r>
          </a:p>
        </p:txBody>
      </p:sp>
      <p:sp>
        <p:nvSpPr>
          <p:cNvPr id="3" name="コンテンツ プレースホルダー 2"/>
          <p:cNvSpPr>
            <a:spLocks noGrp="1"/>
          </p:cNvSpPr>
          <p:nvPr>
            <p:ph idx="1"/>
          </p:nvPr>
        </p:nvSpPr>
        <p:spPr/>
        <p:txBody>
          <a:bodyPr>
            <a:normAutofit/>
          </a:bodyPr>
          <a:lstStyle/>
          <a:p>
            <a:pPr marL="0" indent="0" algn="ctr">
              <a:buNone/>
            </a:pPr>
            <a:r>
              <a:rPr lang="ja-JP" altLang="en-US" sz="4800" dirty="0"/>
              <a:t>批判的思考力</a:t>
            </a:r>
            <a:r>
              <a:rPr lang="en-US" altLang="ja-JP" sz="4800" dirty="0"/>
              <a:t>UP</a:t>
            </a:r>
            <a:r>
              <a:rPr lang="ja-JP" altLang="en-US" sz="4800" dirty="0"/>
              <a:t>は</a:t>
            </a:r>
            <a:endParaRPr lang="en-US" altLang="ja-JP" sz="4800" dirty="0"/>
          </a:p>
          <a:p>
            <a:pPr marL="0" indent="0" algn="ctr">
              <a:buNone/>
            </a:pPr>
            <a:r>
              <a:rPr lang="ja-JP" altLang="en-US" sz="4800" dirty="0"/>
              <a:t>質問力</a:t>
            </a:r>
            <a:r>
              <a:rPr lang="en-US" altLang="ja-JP" sz="4800" dirty="0"/>
              <a:t>UP</a:t>
            </a:r>
            <a:r>
              <a:rPr lang="ja-JP" altLang="en-US" sz="4800" dirty="0"/>
              <a:t>にもつながる</a:t>
            </a:r>
            <a:endParaRPr lang="en-US" altLang="ja-JP" sz="4800" dirty="0"/>
          </a:p>
        </p:txBody>
      </p:sp>
      <p:pic>
        <p:nvPicPr>
          <p:cNvPr id="5" name="図 4">
            <a:extLst>
              <a:ext uri="{FF2B5EF4-FFF2-40B4-BE49-F238E27FC236}">
                <a16:creationId xmlns:a16="http://schemas.microsoft.com/office/drawing/2014/main" id="{82874E2A-C61E-E2E2-84BB-038D546B034E}"/>
              </a:ext>
            </a:extLst>
          </p:cNvPr>
          <p:cNvPicPr>
            <a:picLocks noChangeAspect="1"/>
          </p:cNvPicPr>
          <p:nvPr/>
        </p:nvPicPr>
        <p:blipFill>
          <a:blip r:embed="rId3"/>
          <a:srcRect l="18267" t="68200" r="18267" b="15000"/>
          <a:stretch>
            <a:fillRect/>
          </a:stretch>
        </p:blipFill>
        <p:spPr>
          <a:xfrm>
            <a:off x="395536" y="3230247"/>
            <a:ext cx="8568952" cy="1512168"/>
          </a:xfrm>
          <a:prstGeom prst="rect">
            <a:avLst/>
          </a:prstGeom>
        </p:spPr>
      </p:pic>
      <p:sp>
        <p:nvSpPr>
          <p:cNvPr id="7" name="矢印: 右 6">
            <a:extLst>
              <a:ext uri="{FF2B5EF4-FFF2-40B4-BE49-F238E27FC236}">
                <a16:creationId xmlns:a16="http://schemas.microsoft.com/office/drawing/2014/main" id="{114392BC-306D-D91D-6DAD-DAA84870B01A}"/>
              </a:ext>
            </a:extLst>
          </p:cNvPr>
          <p:cNvSpPr/>
          <p:nvPr/>
        </p:nvSpPr>
        <p:spPr>
          <a:xfrm>
            <a:off x="2195736" y="3619313"/>
            <a:ext cx="3096344" cy="648072"/>
          </a:xfrm>
          <a:prstGeom prst="rightArrow">
            <a:avLst/>
          </a:prstGeom>
          <a:solidFill>
            <a:srgbClr val="FF0000">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9224418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a:t>数字（統計）をみるときには</a:t>
            </a:r>
          </a:p>
        </p:txBody>
      </p:sp>
      <p:sp>
        <p:nvSpPr>
          <p:cNvPr id="3" name="コンテンツ プレースホルダー 2"/>
          <p:cNvSpPr>
            <a:spLocks noGrp="1"/>
          </p:cNvSpPr>
          <p:nvPr>
            <p:ph idx="1"/>
          </p:nvPr>
        </p:nvSpPr>
        <p:spPr>
          <a:xfrm>
            <a:off x="1485900" y="914400"/>
            <a:ext cx="6172200" cy="3061506"/>
          </a:xfrm>
        </p:spPr>
        <p:txBody>
          <a:bodyPr>
            <a:normAutofit/>
          </a:bodyPr>
          <a:lstStyle/>
          <a:p>
            <a:r>
              <a:rPr lang="ja-JP" altLang="en-US" sz="4500" dirty="0"/>
              <a:t>いつ、だれが、何のために、どんな方法で作った数字（統計）なのかを具体的に考える</a:t>
            </a:r>
          </a:p>
        </p:txBody>
      </p:sp>
      <p:sp>
        <p:nvSpPr>
          <p:cNvPr id="4" name="テキスト ボックス 3"/>
          <p:cNvSpPr txBox="1"/>
          <p:nvPr/>
        </p:nvSpPr>
        <p:spPr>
          <a:xfrm>
            <a:off x="2472886" y="3759882"/>
            <a:ext cx="2473754" cy="1107996"/>
          </a:xfrm>
          <a:prstGeom prst="rect">
            <a:avLst/>
          </a:prstGeom>
          <a:noFill/>
        </p:spPr>
        <p:txBody>
          <a:bodyPr wrap="none" rtlCol="0">
            <a:spAutoFit/>
          </a:bodyPr>
          <a:lstStyle/>
          <a:p>
            <a:r>
              <a:rPr lang="ja-JP" altLang="en-US" sz="6600">
                <a:solidFill>
                  <a:srgbClr val="FF0000"/>
                </a:solidFill>
              </a:rPr>
              <a:t>５</a:t>
            </a:r>
            <a:r>
              <a:rPr lang="en-US" altLang="ja-JP" sz="6600" dirty="0">
                <a:solidFill>
                  <a:srgbClr val="FF0000"/>
                </a:solidFill>
              </a:rPr>
              <a:t>W1H</a:t>
            </a:r>
            <a:endParaRPr lang="ja-JP" altLang="en-US" sz="6600" dirty="0">
              <a:solidFill>
                <a:srgbClr val="FF0000"/>
              </a:solidFill>
            </a:endParaRPr>
          </a:p>
        </p:txBody>
      </p:sp>
    </p:spTree>
    <p:extLst>
      <p:ext uri="{BB962C8B-B14F-4D97-AF65-F5344CB8AC3E}">
        <p14:creationId xmlns:p14="http://schemas.microsoft.com/office/powerpoint/2010/main" val="17178898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lang="ja-JP" altLang="en-US" sz="2700" dirty="0"/>
              <a:t>③④⑤⑥について話し合い・まとめ　</a:t>
            </a:r>
            <a:r>
              <a:rPr lang="en-US" altLang="ja-JP" sz="4000" dirty="0">
                <a:solidFill>
                  <a:srgbClr val="FF0000"/>
                </a:solidFill>
              </a:rPr>
              <a:t>12</a:t>
            </a:r>
            <a:r>
              <a:rPr lang="ja-JP" altLang="en-US" sz="4000" dirty="0">
                <a:solidFill>
                  <a:srgbClr val="FF0000"/>
                </a:solidFill>
              </a:rPr>
              <a:t>分</a:t>
            </a:r>
          </a:p>
        </p:txBody>
      </p:sp>
      <p:sp>
        <p:nvSpPr>
          <p:cNvPr id="3" name="コンテンツ プレースホルダー 2"/>
          <p:cNvSpPr>
            <a:spLocks noGrp="1"/>
          </p:cNvSpPr>
          <p:nvPr>
            <p:ph idx="1"/>
          </p:nvPr>
        </p:nvSpPr>
        <p:spPr/>
        <p:txBody>
          <a:bodyPr>
            <a:normAutofit fontScale="92500" lnSpcReduction="20000"/>
          </a:bodyPr>
          <a:lstStyle/>
          <a:p>
            <a:r>
              <a:rPr lang="ja-JP" altLang="en-US" sz="6000" dirty="0"/>
              <a:t>③：１１ＨＲ</a:t>
            </a:r>
            <a:endParaRPr lang="en-US" altLang="ja-JP" sz="6000" dirty="0"/>
          </a:p>
          <a:p>
            <a:r>
              <a:rPr lang="ja-JP" altLang="ja-JP" sz="6000" dirty="0"/>
              <a:t>④：</a:t>
            </a:r>
            <a:r>
              <a:rPr lang="ja-JP" altLang="en-US" sz="6000" dirty="0"/>
              <a:t>１２ＨＲ</a:t>
            </a:r>
            <a:endParaRPr lang="en-US" altLang="ja-JP" sz="6000" dirty="0"/>
          </a:p>
          <a:p>
            <a:r>
              <a:rPr lang="ja-JP" altLang="ja-JP" sz="6000" dirty="0"/>
              <a:t>⑤：</a:t>
            </a:r>
            <a:r>
              <a:rPr lang="ja-JP" altLang="en-US" sz="6000" dirty="0"/>
              <a:t>１３ＨＲ</a:t>
            </a:r>
            <a:endParaRPr lang="ja-JP" altLang="ja-JP" sz="6000" dirty="0"/>
          </a:p>
          <a:p>
            <a:r>
              <a:rPr lang="ja-JP" altLang="ja-JP" sz="6000" dirty="0"/>
              <a:t>⑥：</a:t>
            </a:r>
            <a:r>
              <a:rPr lang="ja-JP" altLang="en-US" sz="6000" dirty="0"/>
              <a:t>１４ＨＲ</a:t>
            </a:r>
            <a:endParaRPr lang="ja-JP" altLang="ja-JP" sz="6000" dirty="0"/>
          </a:p>
          <a:p>
            <a:endParaRPr lang="ja-JP" altLang="en-US" sz="6000" dirty="0"/>
          </a:p>
        </p:txBody>
      </p:sp>
    </p:spTree>
    <p:extLst>
      <p:ext uri="{BB962C8B-B14F-4D97-AF65-F5344CB8AC3E}">
        <p14:creationId xmlns:p14="http://schemas.microsoft.com/office/powerpoint/2010/main" val="39360483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lang="ja-JP" altLang="en-US" sz="3000" dirty="0"/>
              <a:t>③④⑤⑥について話し合い・まとめ</a:t>
            </a:r>
          </a:p>
        </p:txBody>
      </p:sp>
      <p:sp>
        <p:nvSpPr>
          <p:cNvPr id="3" name="コンテンツ プレースホルダー 2"/>
          <p:cNvSpPr>
            <a:spLocks noGrp="1"/>
          </p:cNvSpPr>
          <p:nvPr>
            <p:ph idx="1"/>
          </p:nvPr>
        </p:nvSpPr>
        <p:spPr>
          <a:xfrm>
            <a:off x="1331640" y="1440180"/>
            <a:ext cx="7272808" cy="3703320"/>
          </a:xfrm>
        </p:spPr>
        <p:txBody>
          <a:bodyPr>
            <a:normAutofit fontScale="47500" lnSpcReduction="20000"/>
          </a:bodyPr>
          <a:lstStyle/>
          <a:p>
            <a:r>
              <a:rPr lang="ja-JP" altLang="en-US" sz="6000" dirty="0"/>
              <a:t>話し合いの時間は</a:t>
            </a:r>
            <a:r>
              <a:rPr lang="ja-JP" altLang="en-US" sz="6000" dirty="0">
                <a:solidFill>
                  <a:srgbClr val="FF0000"/>
                </a:solidFill>
              </a:rPr>
              <a:t>１２分</a:t>
            </a:r>
            <a:endParaRPr lang="en-US" altLang="ja-JP" sz="6000" dirty="0">
              <a:solidFill>
                <a:srgbClr val="FF0000"/>
              </a:solidFill>
            </a:endParaRPr>
          </a:p>
          <a:p>
            <a:r>
              <a:rPr lang="ja-JP" altLang="en-US" sz="6000" dirty="0"/>
              <a:t>発表できるように簡潔にまとめてください</a:t>
            </a:r>
            <a:endParaRPr lang="en-US" altLang="ja-JP" sz="6000" dirty="0"/>
          </a:p>
          <a:p>
            <a:r>
              <a:rPr lang="ja-JP" altLang="en-US" sz="6000" dirty="0"/>
              <a:t>各問題について、ひとつの班が発表します</a:t>
            </a:r>
            <a:endParaRPr lang="en-US" altLang="ja-JP" sz="6000" dirty="0"/>
          </a:p>
          <a:p>
            <a:r>
              <a:rPr lang="ja-JP" altLang="en-US" sz="6000" dirty="0"/>
              <a:t>指名された班は大きな声で発表してください</a:t>
            </a:r>
            <a:endParaRPr lang="en-US" altLang="ja-JP" sz="6000" dirty="0"/>
          </a:p>
          <a:p>
            <a:r>
              <a:rPr lang="ja-JP" altLang="en-US" sz="6000" dirty="0"/>
              <a:t>他の人はメモしてください</a:t>
            </a:r>
          </a:p>
          <a:p>
            <a:endParaRPr lang="en-US" altLang="ja-JP" sz="6000" dirty="0"/>
          </a:p>
          <a:p>
            <a:pPr marL="0" indent="0">
              <a:buNone/>
            </a:pPr>
            <a:endParaRPr lang="ja-JP" altLang="en-US" sz="6000" dirty="0"/>
          </a:p>
        </p:txBody>
      </p:sp>
    </p:spTree>
    <p:extLst>
      <p:ext uri="{BB962C8B-B14F-4D97-AF65-F5344CB8AC3E}">
        <p14:creationId xmlns:p14="http://schemas.microsoft.com/office/powerpoint/2010/main" val="34484104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lang="ja-JP" altLang="en-US" sz="3300" dirty="0"/>
              <a:t>③について</a:t>
            </a:r>
          </a:p>
        </p:txBody>
      </p:sp>
      <p:sp>
        <p:nvSpPr>
          <p:cNvPr id="3" name="コンテンツ プレースホルダー 2"/>
          <p:cNvSpPr>
            <a:spLocks noGrp="1"/>
          </p:cNvSpPr>
          <p:nvPr>
            <p:ph idx="1"/>
          </p:nvPr>
        </p:nvSpPr>
        <p:spPr/>
        <p:txBody>
          <a:bodyPr>
            <a:normAutofit/>
          </a:bodyPr>
          <a:lstStyle/>
          <a:p>
            <a:r>
              <a:rPr lang="ja-JP" altLang="en-US" sz="2400" dirty="0"/>
              <a:t>街頭アンケートでは本当のことを言っているかどうかわからない。見栄をはっているかも</a:t>
            </a:r>
            <a:endParaRPr lang="en-US" altLang="ja-JP" sz="2400" dirty="0"/>
          </a:p>
          <a:p>
            <a:r>
              <a:rPr lang="ja-JP" altLang="en-US" sz="2400" dirty="0"/>
              <a:t>同じ会社の人ばかりから意見を聞いているかも　会社が偏っているかも</a:t>
            </a:r>
            <a:endParaRPr lang="en-US" altLang="ja-JP" sz="2400" dirty="0"/>
          </a:p>
          <a:p>
            <a:r>
              <a:rPr lang="ja-JP" altLang="en-US" sz="2400" dirty="0"/>
              <a:t>このオフィス街付近の会社は景気が良いかもしれないが他の所ではそうとはいえない。日本全体のことにはならない</a:t>
            </a:r>
            <a:endParaRPr lang="en-US" altLang="ja-JP" sz="2400" dirty="0"/>
          </a:p>
          <a:p>
            <a:r>
              <a:rPr lang="ja-JP" altLang="en-US" sz="2400" dirty="0"/>
              <a:t>どのようにアンケートを聞いたのだろう。同じ人</a:t>
            </a:r>
            <a:r>
              <a:rPr lang="ja-JP" altLang="en-US" sz="2400"/>
              <a:t>が何度も</a:t>
            </a:r>
            <a:r>
              <a:rPr lang="ja-JP" altLang="en-US" sz="2400" dirty="0"/>
              <a:t>答えたことはないのだろうか？</a:t>
            </a:r>
            <a:endParaRPr lang="en-US" altLang="ja-JP" sz="2400" dirty="0"/>
          </a:p>
          <a:p>
            <a:endParaRPr lang="en-US" altLang="ja-JP" sz="2400" dirty="0"/>
          </a:p>
          <a:p>
            <a:endParaRPr lang="ja-JP" altLang="en-US" sz="2400" dirty="0"/>
          </a:p>
        </p:txBody>
      </p:sp>
    </p:spTree>
    <p:extLst>
      <p:ext uri="{BB962C8B-B14F-4D97-AF65-F5344CB8AC3E}">
        <p14:creationId xmlns:p14="http://schemas.microsoft.com/office/powerpoint/2010/main" val="11874824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④について</a:t>
            </a:r>
            <a:endParaRPr kumimoji="1" lang="ja-JP" altLang="en-US" dirty="0"/>
          </a:p>
        </p:txBody>
      </p:sp>
      <p:sp>
        <p:nvSpPr>
          <p:cNvPr id="3" name="コンテンツ プレースホルダー 2"/>
          <p:cNvSpPr>
            <a:spLocks noGrp="1"/>
          </p:cNvSpPr>
          <p:nvPr>
            <p:ph idx="1"/>
          </p:nvPr>
        </p:nvSpPr>
        <p:spPr/>
        <p:txBody>
          <a:bodyPr>
            <a:noAutofit/>
          </a:bodyPr>
          <a:lstStyle/>
          <a:p>
            <a:r>
              <a:rPr lang="ja-JP" altLang="en-US" sz="2400" dirty="0"/>
              <a:t>新車発表会を見に来ているのだから興味があって当然、世間の評判にはならない</a:t>
            </a:r>
            <a:endParaRPr lang="en-US" altLang="ja-JP" sz="2400" dirty="0"/>
          </a:p>
          <a:p>
            <a:r>
              <a:rPr lang="ja-JP" altLang="en-US" sz="2400" dirty="0"/>
              <a:t>発表会場でアンケートしたら、悪い意見は言いにくい</a:t>
            </a:r>
            <a:endParaRPr lang="en-US" altLang="ja-JP" sz="2400" dirty="0"/>
          </a:p>
          <a:p>
            <a:r>
              <a:rPr lang="ja-JP" altLang="en-US" sz="2400" dirty="0"/>
              <a:t>何人の人に聞いたか分からない</a:t>
            </a:r>
            <a:endParaRPr lang="en-US" altLang="ja-JP" sz="2400" dirty="0"/>
          </a:p>
          <a:p>
            <a:r>
              <a:rPr lang="ja-JP" altLang="en-US" sz="2400" dirty="0"/>
              <a:t>アンケートを答えた人の中に、身内（開発企業関係者）が含まれているかも</a:t>
            </a:r>
            <a:endParaRPr lang="en-US" altLang="ja-JP" sz="2400" dirty="0"/>
          </a:p>
          <a:p>
            <a:r>
              <a:rPr lang="ja-JP" altLang="en-US" sz="2400" dirty="0"/>
              <a:t>検討するは本気かどうかわからない</a:t>
            </a:r>
            <a:endParaRPr lang="en-US" altLang="ja-JP" sz="2400" dirty="0"/>
          </a:p>
        </p:txBody>
      </p:sp>
    </p:spTree>
    <p:extLst>
      <p:ext uri="{BB962C8B-B14F-4D97-AF65-F5344CB8AC3E}">
        <p14:creationId xmlns:p14="http://schemas.microsoft.com/office/powerpoint/2010/main" val="39005912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51520" y="0"/>
            <a:ext cx="8686800" cy="857250"/>
          </a:xfrm>
        </p:spPr>
        <p:txBody>
          <a:bodyPr>
            <a:normAutofit/>
          </a:bodyPr>
          <a:lstStyle/>
          <a:p>
            <a:r>
              <a:rPr kumimoji="1" lang="ja-JP" altLang="en-US" sz="3000" dirty="0">
                <a:solidFill>
                  <a:srgbClr val="C00000"/>
                </a:solidFill>
              </a:rPr>
              <a:t>社会には科学もどき（疑似科学）があふれている！？</a:t>
            </a:r>
          </a:p>
        </p:txBody>
      </p:sp>
      <p:sp>
        <p:nvSpPr>
          <p:cNvPr id="3" name="コンテンツ プレースホルダー 2"/>
          <p:cNvSpPr>
            <a:spLocks noGrp="1"/>
          </p:cNvSpPr>
          <p:nvPr>
            <p:ph idx="1"/>
          </p:nvPr>
        </p:nvSpPr>
        <p:spPr>
          <a:xfrm>
            <a:off x="457200" y="1347614"/>
            <a:ext cx="8229600" cy="3888432"/>
          </a:xfrm>
        </p:spPr>
        <p:txBody>
          <a:bodyPr/>
          <a:lstStyle/>
          <a:p>
            <a:r>
              <a:rPr kumimoji="1" lang="ja-JP" altLang="en-US" dirty="0"/>
              <a:t>血液型性格診断</a:t>
            </a:r>
            <a:endParaRPr kumimoji="1" lang="en-US" altLang="ja-JP" dirty="0"/>
          </a:p>
          <a:p>
            <a:r>
              <a:rPr lang="ja-JP" altLang="en-US" dirty="0"/>
              <a:t>金運ブレスレット</a:t>
            </a:r>
            <a:endParaRPr lang="en-US" altLang="ja-JP" dirty="0"/>
          </a:p>
          <a:p>
            <a:r>
              <a:rPr lang="ja-JP" altLang="en-US" dirty="0"/>
              <a:t>星占い</a:t>
            </a:r>
            <a:endParaRPr lang="en-US" altLang="ja-JP" dirty="0"/>
          </a:p>
          <a:p>
            <a:r>
              <a:rPr lang="ja-JP" altLang="en-US" dirty="0"/>
              <a:t>マイナスイオン</a:t>
            </a:r>
            <a:endParaRPr lang="en-US" altLang="ja-JP" dirty="0"/>
          </a:p>
          <a:p>
            <a:r>
              <a:rPr lang="ja-JP" altLang="en-US" dirty="0"/>
              <a:t>スプーン曲げ</a:t>
            </a:r>
            <a:endParaRPr lang="en-US" altLang="ja-JP" dirty="0"/>
          </a:p>
          <a:p>
            <a:r>
              <a:rPr lang="ja-JP" altLang="en-US" dirty="0"/>
              <a:t>地震の前兆現象　地震雲</a:t>
            </a:r>
            <a:endParaRPr lang="en-US" altLang="ja-JP" dirty="0"/>
          </a:p>
          <a:p>
            <a:endParaRPr lang="en-US" altLang="ja-JP" dirty="0"/>
          </a:p>
        </p:txBody>
      </p:sp>
      <p:sp>
        <p:nvSpPr>
          <p:cNvPr id="4" name="テキスト ボックス 3"/>
          <p:cNvSpPr txBox="1"/>
          <p:nvPr/>
        </p:nvSpPr>
        <p:spPr>
          <a:xfrm>
            <a:off x="5076056" y="699542"/>
            <a:ext cx="3797835" cy="338554"/>
          </a:xfrm>
          <a:prstGeom prst="rect">
            <a:avLst/>
          </a:prstGeom>
          <a:noFill/>
          <a:ln>
            <a:solidFill>
              <a:srgbClr val="00B050"/>
            </a:solidFill>
          </a:ln>
        </p:spPr>
        <p:txBody>
          <a:bodyPr wrap="none" rtlCol="0">
            <a:spAutoFit/>
          </a:bodyPr>
          <a:lstStyle/>
          <a:p>
            <a:r>
              <a:rPr kumimoji="1" lang="ja-JP" altLang="en-US" sz="1600" dirty="0"/>
              <a:t>菊池聡</a:t>
            </a:r>
            <a:r>
              <a:rPr kumimoji="1" lang="en-US" altLang="ja-JP" sz="1600" dirty="0"/>
              <a:t>, 2012, </a:t>
            </a:r>
            <a:r>
              <a:rPr kumimoji="1" lang="ja-JP" altLang="en-US" sz="1600" dirty="0"/>
              <a:t>なぜ疑似科学を信じるのか </a:t>
            </a:r>
          </a:p>
        </p:txBody>
      </p:sp>
    </p:spTree>
    <p:extLst>
      <p:ext uri="{BB962C8B-B14F-4D97-AF65-F5344CB8AC3E}">
        <p14:creationId xmlns:p14="http://schemas.microsoft.com/office/powerpoint/2010/main" val="29813550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a:t>⑤について</a:t>
            </a:r>
          </a:p>
        </p:txBody>
      </p:sp>
      <p:sp>
        <p:nvSpPr>
          <p:cNvPr id="3" name="コンテンツ プレースホルダー 2"/>
          <p:cNvSpPr>
            <a:spLocks noGrp="1"/>
          </p:cNvSpPr>
          <p:nvPr>
            <p:ph idx="1"/>
          </p:nvPr>
        </p:nvSpPr>
        <p:spPr/>
        <p:txBody>
          <a:bodyPr>
            <a:noAutofit/>
          </a:bodyPr>
          <a:lstStyle/>
          <a:p>
            <a:r>
              <a:rPr lang="ja-JP" altLang="en-US" sz="2400" dirty="0"/>
              <a:t>血液型性格判断が好きな人だけからデータをとっている</a:t>
            </a:r>
            <a:endParaRPr lang="en-US" altLang="ja-JP" sz="2400" dirty="0"/>
          </a:p>
          <a:p>
            <a:r>
              <a:rPr lang="ja-JP" altLang="en-US" sz="2400" dirty="0"/>
              <a:t>本を読んでその通りと思った人だけが返事した</a:t>
            </a:r>
            <a:endParaRPr lang="en-US" altLang="ja-JP" sz="2400" dirty="0"/>
          </a:p>
          <a:p>
            <a:r>
              <a:rPr lang="ja-JP" altLang="en-US" sz="2400" dirty="0"/>
              <a:t>几帳面やおおざっぱは基準が難しい。どちらとも言えない人が本に書いてある内容に流されて答えた可能性がある</a:t>
            </a:r>
            <a:endParaRPr lang="en-US" altLang="ja-JP" sz="2400" dirty="0"/>
          </a:p>
          <a:p>
            <a:r>
              <a:rPr lang="ja-JP" altLang="en-US" sz="2400" dirty="0"/>
              <a:t>本に書いてある性格が当てはまらない人は、最後まで読まないだろうし、アンケートは送らない</a:t>
            </a:r>
            <a:endParaRPr lang="en-US" altLang="ja-JP" sz="2400" dirty="0"/>
          </a:p>
          <a:p>
            <a:endParaRPr lang="en-US" altLang="ja-JP" sz="2400" dirty="0"/>
          </a:p>
          <a:p>
            <a:endParaRPr lang="ja-JP" altLang="en-US" sz="2400" dirty="0"/>
          </a:p>
        </p:txBody>
      </p:sp>
    </p:spTree>
    <p:extLst>
      <p:ext uri="{BB962C8B-B14F-4D97-AF65-F5344CB8AC3E}">
        <p14:creationId xmlns:p14="http://schemas.microsoft.com/office/powerpoint/2010/main" val="30423271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lang="ja-JP" altLang="en-US" sz="3300" dirty="0"/>
              <a:t>⑥について</a:t>
            </a:r>
          </a:p>
        </p:txBody>
      </p:sp>
      <p:sp>
        <p:nvSpPr>
          <p:cNvPr id="3" name="コンテンツ プレースホルダー 2"/>
          <p:cNvSpPr>
            <a:spLocks noGrp="1"/>
          </p:cNvSpPr>
          <p:nvPr>
            <p:ph idx="1"/>
          </p:nvPr>
        </p:nvSpPr>
        <p:spPr/>
        <p:txBody>
          <a:bodyPr>
            <a:noAutofit/>
          </a:bodyPr>
          <a:lstStyle/>
          <a:p>
            <a:r>
              <a:rPr lang="ja-JP" altLang="en-US" sz="2250" dirty="0"/>
              <a:t>嫌いと尊敬は別、尊敬していても嫌いかもしれない</a:t>
            </a:r>
            <a:endParaRPr lang="en-US" altLang="ja-JP" sz="2250" dirty="0"/>
          </a:p>
          <a:p>
            <a:r>
              <a:rPr lang="ja-JP" altLang="en-US" sz="2250" dirty="0"/>
              <a:t>インタビューで尊敬していないは言いにくい</a:t>
            </a:r>
            <a:endParaRPr lang="en-US" altLang="ja-JP" sz="2250" dirty="0"/>
          </a:p>
          <a:p>
            <a:r>
              <a:rPr lang="ja-JP" altLang="en-US" sz="2250" dirty="0"/>
              <a:t>父親は自虐ネタでおもしろおかしく答えている？</a:t>
            </a:r>
            <a:endParaRPr lang="en-US" altLang="ja-JP" sz="2250" dirty="0"/>
          </a:p>
          <a:p>
            <a:r>
              <a:rPr lang="ja-JP" altLang="en-US" sz="2250" dirty="0"/>
              <a:t>娘のいない人に聞いていたかも</a:t>
            </a:r>
            <a:endParaRPr lang="en-US" altLang="ja-JP" sz="2250" dirty="0"/>
          </a:p>
          <a:p>
            <a:r>
              <a:rPr lang="ja-JP" altLang="en-US" sz="2250" dirty="0"/>
              <a:t>どのような場所、状況でアンケートしたかわからない。本音を言えるような状況だったか？</a:t>
            </a:r>
            <a:endParaRPr lang="en-US" altLang="ja-JP" sz="2250" dirty="0"/>
          </a:p>
          <a:p>
            <a:r>
              <a:rPr lang="ja-JP" altLang="en-US" sz="2250" dirty="0"/>
              <a:t>アンケートの聴き方がこのような答を誘導するような質問ではなかったか？</a:t>
            </a:r>
          </a:p>
        </p:txBody>
      </p:sp>
    </p:spTree>
    <p:extLst>
      <p:ext uri="{BB962C8B-B14F-4D97-AF65-F5344CB8AC3E}">
        <p14:creationId xmlns:p14="http://schemas.microsoft.com/office/powerpoint/2010/main" val="19687278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lang="ja-JP" altLang="en-US" sz="3000" dirty="0"/>
              <a:t>振り返りの記入</a:t>
            </a:r>
          </a:p>
        </p:txBody>
      </p:sp>
      <p:sp>
        <p:nvSpPr>
          <p:cNvPr id="3" name="コンテンツ プレースホルダー 2"/>
          <p:cNvSpPr>
            <a:spLocks noGrp="1"/>
          </p:cNvSpPr>
          <p:nvPr>
            <p:ph idx="1"/>
          </p:nvPr>
        </p:nvSpPr>
        <p:spPr/>
        <p:txBody>
          <a:bodyPr>
            <a:normAutofit/>
          </a:bodyPr>
          <a:lstStyle/>
          <a:p>
            <a:r>
              <a:rPr lang="ja-JP" altLang="en-US" sz="3600" dirty="0"/>
              <a:t>書いて提出</a:t>
            </a:r>
          </a:p>
        </p:txBody>
      </p:sp>
    </p:spTree>
    <p:extLst>
      <p:ext uri="{BB962C8B-B14F-4D97-AF65-F5344CB8AC3E}">
        <p14:creationId xmlns:p14="http://schemas.microsoft.com/office/powerpoint/2010/main" val="36167800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51520" y="65410"/>
            <a:ext cx="7886700" cy="994172"/>
          </a:xfrm>
        </p:spPr>
        <p:txBody>
          <a:bodyPr>
            <a:normAutofit/>
          </a:bodyPr>
          <a:lstStyle/>
          <a:p>
            <a:r>
              <a:rPr lang="ja-JP" altLang="en-US" sz="3000" dirty="0">
                <a:latin typeface="+mj-ea"/>
              </a:rPr>
              <a:t>クリティカルシンキングとは</a:t>
            </a:r>
          </a:p>
        </p:txBody>
      </p:sp>
      <p:sp>
        <p:nvSpPr>
          <p:cNvPr id="3" name="コンテンツ プレースホルダー 2"/>
          <p:cNvSpPr>
            <a:spLocks noGrp="1"/>
          </p:cNvSpPr>
          <p:nvPr>
            <p:ph idx="1"/>
          </p:nvPr>
        </p:nvSpPr>
        <p:spPr>
          <a:xfrm>
            <a:off x="574644" y="843558"/>
            <a:ext cx="7886700" cy="3263504"/>
          </a:xfrm>
        </p:spPr>
        <p:txBody>
          <a:bodyPr>
            <a:normAutofit/>
          </a:bodyPr>
          <a:lstStyle/>
          <a:p>
            <a:r>
              <a:rPr lang="ja-JP" altLang="en-US" sz="2400" dirty="0"/>
              <a:t>日本語では批判的思考</a:t>
            </a:r>
            <a:endParaRPr lang="ja-JP" altLang="en-US" sz="2400" i="1" dirty="0"/>
          </a:p>
        </p:txBody>
      </p:sp>
      <p:sp>
        <p:nvSpPr>
          <p:cNvPr id="4" name="テキスト ボックス 3"/>
          <p:cNvSpPr txBox="1"/>
          <p:nvPr/>
        </p:nvSpPr>
        <p:spPr>
          <a:xfrm>
            <a:off x="1601670" y="1329612"/>
            <a:ext cx="6264696" cy="3139321"/>
          </a:xfrm>
          <a:prstGeom prst="rect">
            <a:avLst/>
          </a:prstGeom>
          <a:noFill/>
        </p:spPr>
        <p:txBody>
          <a:bodyPr wrap="square" rtlCol="0">
            <a:spAutoFit/>
          </a:bodyPr>
          <a:lstStyle/>
          <a:p>
            <a:r>
              <a:rPr lang="ja-JP" altLang="en-US" sz="3300" u="heavy" dirty="0">
                <a:uFill>
                  <a:solidFill>
                    <a:srgbClr val="C00000"/>
                  </a:solidFill>
                </a:uFill>
              </a:rPr>
              <a:t>証拠に基づき論理的に考えること</a:t>
            </a:r>
            <a:r>
              <a:rPr lang="ja-JP" altLang="en-US" sz="3300" dirty="0"/>
              <a:t>、</a:t>
            </a:r>
            <a:r>
              <a:rPr lang="ja-JP" altLang="en-US" sz="3300" u="heavy" dirty="0">
                <a:uFill>
                  <a:solidFill>
                    <a:srgbClr val="C00000"/>
                  </a:solidFill>
                </a:uFill>
              </a:rPr>
              <a:t>自分の考えに誤りや偏りがないか考え直すこと</a:t>
            </a:r>
            <a:r>
              <a:rPr lang="ja-JP" altLang="en-US" sz="3300" dirty="0"/>
              <a:t>などを意味している。膨大な情報を適切に読み解き活用できるリテラシーの基盤となる、現代社会の鍵概念である。</a:t>
            </a:r>
          </a:p>
        </p:txBody>
      </p:sp>
    </p:spTree>
    <p:extLst>
      <p:ext uri="{BB962C8B-B14F-4D97-AF65-F5344CB8AC3E}">
        <p14:creationId xmlns:p14="http://schemas.microsoft.com/office/powerpoint/2010/main" val="12844902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a:extLst>
              <a:ext uri="{FF2B5EF4-FFF2-40B4-BE49-F238E27FC236}">
                <a16:creationId xmlns:a16="http://schemas.microsoft.com/office/drawing/2014/main" id="{836A5D6D-C263-EBAF-76A4-2F42A8FF72EC}"/>
              </a:ext>
            </a:extLst>
          </p:cNvPr>
          <p:cNvPicPr>
            <a:picLocks noChangeAspect="1"/>
          </p:cNvPicPr>
          <p:nvPr/>
        </p:nvPicPr>
        <p:blipFill>
          <a:blip r:embed="rId3"/>
          <a:srcRect l="12667" t="29978" r="13601" b="14299"/>
          <a:stretch>
            <a:fillRect/>
          </a:stretch>
        </p:blipFill>
        <p:spPr>
          <a:xfrm>
            <a:off x="158275" y="616340"/>
            <a:ext cx="8985725" cy="4527160"/>
          </a:xfrm>
          <a:prstGeom prst="rect">
            <a:avLst/>
          </a:prstGeom>
        </p:spPr>
      </p:pic>
      <p:sp>
        <p:nvSpPr>
          <p:cNvPr id="10" name="楕円 9">
            <a:extLst>
              <a:ext uri="{FF2B5EF4-FFF2-40B4-BE49-F238E27FC236}">
                <a16:creationId xmlns:a16="http://schemas.microsoft.com/office/drawing/2014/main" id="{8FE064D8-10C7-069D-2520-D77EC55B55FA}"/>
              </a:ext>
            </a:extLst>
          </p:cNvPr>
          <p:cNvSpPr/>
          <p:nvPr/>
        </p:nvSpPr>
        <p:spPr>
          <a:xfrm>
            <a:off x="2411760" y="2689831"/>
            <a:ext cx="1872208" cy="915966"/>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 name="コンテンツ プレースホルダー 2"/>
          <p:cNvSpPr>
            <a:spLocks noGrp="1"/>
          </p:cNvSpPr>
          <p:nvPr>
            <p:ph idx="1"/>
          </p:nvPr>
        </p:nvSpPr>
        <p:spPr>
          <a:xfrm>
            <a:off x="170511" y="123478"/>
            <a:ext cx="8802978" cy="1044116"/>
          </a:xfrm>
        </p:spPr>
        <p:txBody>
          <a:bodyPr>
            <a:noAutofit/>
          </a:bodyPr>
          <a:lstStyle/>
          <a:p>
            <a:pPr marL="0" indent="0">
              <a:buNone/>
            </a:pPr>
            <a:r>
              <a:rPr lang="ja-JP" altLang="ja-JP" sz="3300" dirty="0"/>
              <a:t>【本日の目標】</a:t>
            </a:r>
          </a:p>
        </p:txBody>
      </p:sp>
      <p:sp>
        <p:nvSpPr>
          <p:cNvPr id="9" name="矢印: 右 8">
            <a:extLst>
              <a:ext uri="{FF2B5EF4-FFF2-40B4-BE49-F238E27FC236}">
                <a16:creationId xmlns:a16="http://schemas.microsoft.com/office/drawing/2014/main" id="{93256DD1-FDD2-78EF-A857-E1931309B743}"/>
              </a:ext>
            </a:extLst>
          </p:cNvPr>
          <p:cNvSpPr/>
          <p:nvPr/>
        </p:nvSpPr>
        <p:spPr>
          <a:xfrm>
            <a:off x="1835696" y="3147814"/>
            <a:ext cx="3096344" cy="648072"/>
          </a:xfrm>
          <a:prstGeom prst="rightArrow">
            <a:avLst/>
          </a:prstGeom>
          <a:solidFill>
            <a:srgbClr val="FF0000">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8010722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a:t>平均点で比べてもいいのか？</a:t>
            </a:r>
          </a:p>
        </p:txBody>
      </p:sp>
      <p:sp>
        <p:nvSpPr>
          <p:cNvPr id="3" name="コンテンツ プレースホルダー 2"/>
          <p:cNvSpPr>
            <a:spLocks noGrp="1"/>
          </p:cNvSpPr>
          <p:nvPr>
            <p:ph idx="1"/>
          </p:nvPr>
        </p:nvSpPr>
        <p:spPr/>
        <p:txBody>
          <a:bodyPr>
            <a:normAutofit/>
          </a:bodyPr>
          <a:lstStyle/>
          <a:p>
            <a:pPr marL="0" indent="0">
              <a:buNone/>
            </a:pPr>
            <a:r>
              <a:rPr lang="ja-JP" altLang="en-US" sz="6000" dirty="0"/>
              <a:t>考えてみよう</a:t>
            </a:r>
            <a:r>
              <a:rPr lang="en-US" altLang="ja-JP" sz="6000" dirty="0"/>
              <a:t>Ⅰ</a:t>
            </a:r>
            <a:r>
              <a:rPr lang="ja-JP" altLang="en-US" sz="6000" dirty="0"/>
              <a:t>を各自考えてください</a:t>
            </a:r>
            <a:endParaRPr lang="en-US" altLang="ja-JP" sz="6000" dirty="0"/>
          </a:p>
          <a:p>
            <a:pPr marL="0" indent="0">
              <a:buNone/>
            </a:pPr>
            <a:r>
              <a:rPr lang="ja-JP" altLang="en-US" sz="6000" dirty="0">
                <a:solidFill>
                  <a:srgbClr val="FF0000"/>
                </a:solidFill>
              </a:rPr>
              <a:t>　　２分</a:t>
            </a:r>
          </a:p>
        </p:txBody>
      </p:sp>
    </p:spTree>
    <p:extLst>
      <p:ext uri="{BB962C8B-B14F-4D97-AF65-F5344CB8AC3E}">
        <p14:creationId xmlns:p14="http://schemas.microsoft.com/office/powerpoint/2010/main" val="40191226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439652" y="519522"/>
            <a:ext cx="6172200" cy="4050450"/>
          </a:xfrm>
          <a:solidFill>
            <a:schemeClr val="bg1"/>
          </a:solidFill>
        </p:spPr>
        <p:txBody>
          <a:bodyPr>
            <a:noAutofit/>
          </a:bodyPr>
          <a:lstStyle/>
          <a:p>
            <a:r>
              <a:rPr lang="ja-JP" altLang="en-US" sz="4950" dirty="0"/>
              <a:t>グループの中で意見をまとめて、シートに</a:t>
            </a:r>
            <a:br>
              <a:rPr lang="en-US" altLang="ja-JP" sz="4950" dirty="0"/>
            </a:br>
            <a:r>
              <a:rPr lang="ja-JP" altLang="en-US" sz="4950" dirty="0"/>
              <a:t>書いてください。</a:t>
            </a:r>
            <a:br>
              <a:rPr lang="en-US" altLang="ja-JP" sz="4950" dirty="0"/>
            </a:br>
            <a:r>
              <a:rPr lang="ja-JP" altLang="en-US" sz="4950" dirty="0"/>
              <a:t>発表してもらいます</a:t>
            </a:r>
            <a:br>
              <a:rPr lang="en-US" altLang="ja-JP" sz="4950" dirty="0"/>
            </a:br>
            <a:r>
              <a:rPr lang="ja-JP" altLang="en-US" sz="4950" dirty="0">
                <a:solidFill>
                  <a:srgbClr val="FF0000"/>
                </a:solidFill>
              </a:rPr>
              <a:t>３分</a:t>
            </a:r>
          </a:p>
        </p:txBody>
      </p:sp>
    </p:spTree>
    <p:extLst>
      <p:ext uri="{BB962C8B-B14F-4D97-AF65-F5344CB8AC3E}">
        <p14:creationId xmlns:p14="http://schemas.microsoft.com/office/powerpoint/2010/main" val="34546207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1287265"/>
            <a:ext cx="8229600" cy="857250"/>
          </a:xfrm>
        </p:spPr>
        <p:txBody>
          <a:bodyPr>
            <a:noAutofit/>
          </a:bodyPr>
          <a:lstStyle/>
          <a:p>
            <a:r>
              <a:rPr lang="ja-JP" altLang="en-US" sz="3600" dirty="0"/>
              <a:t>ひとつの班が代表して発表</a:t>
            </a:r>
          </a:p>
        </p:txBody>
      </p:sp>
      <p:sp>
        <p:nvSpPr>
          <p:cNvPr id="4" name="テキスト ボックス 3"/>
          <p:cNvSpPr txBox="1"/>
          <p:nvPr/>
        </p:nvSpPr>
        <p:spPr>
          <a:xfrm>
            <a:off x="3419872" y="2998986"/>
            <a:ext cx="2735044" cy="923330"/>
          </a:xfrm>
          <a:prstGeom prst="rect">
            <a:avLst/>
          </a:prstGeom>
          <a:noFill/>
        </p:spPr>
        <p:txBody>
          <a:bodyPr wrap="none" rtlCol="0">
            <a:spAutoFit/>
          </a:bodyPr>
          <a:lstStyle/>
          <a:p>
            <a:r>
              <a:rPr lang="ja-JP" altLang="en-US" sz="5400" dirty="0">
                <a:solidFill>
                  <a:srgbClr val="FF0000"/>
                </a:solidFill>
              </a:rPr>
              <a:t>２分程度</a:t>
            </a:r>
          </a:p>
        </p:txBody>
      </p:sp>
    </p:spTree>
    <p:extLst>
      <p:ext uri="{BB962C8B-B14F-4D97-AF65-F5344CB8AC3E}">
        <p14:creationId xmlns:p14="http://schemas.microsoft.com/office/powerpoint/2010/main" val="10138778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Autofit/>
          </a:bodyPr>
          <a:lstStyle/>
          <a:p>
            <a:r>
              <a:rPr lang="ja-JP" altLang="en-US" sz="3300" dirty="0"/>
              <a:t>数字を使った方が説得力が増す</a:t>
            </a:r>
          </a:p>
        </p:txBody>
      </p:sp>
      <p:sp>
        <p:nvSpPr>
          <p:cNvPr id="3" name="コンテンツ プレースホルダー 2"/>
          <p:cNvSpPr>
            <a:spLocks noGrp="1"/>
          </p:cNvSpPr>
          <p:nvPr>
            <p:ph idx="1"/>
          </p:nvPr>
        </p:nvSpPr>
        <p:spPr>
          <a:xfrm>
            <a:off x="1277634" y="1262844"/>
            <a:ext cx="6588732" cy="3703320"/>
          </a:xfrm>
        </p:spPr>
        <p:txBody>
          <a:bodyPr>
            <a:normAutofit/>
          </a:bodyPr>
          <a:lstStyle/>
          <a:p>
            <a:r>
              <a:rPr lang="ja-JP" altLang="en-US" sz="4050" dirty="0"/>
              <a:t>平均点を基準にすると</a:t>
            </a:r>
            <a:r>
              <a:rPr lang="en-US" altLang="ja-JP" sz="4050" dirty="0"/>
              <a:t>A</a:t>
            </a:r>
            <a:r>
              <a:rPr lang="ja-JP" altLang="en-US" sz="4050" dirty="0"/>
              <a:t>班は平均点より高い生徒が８人、</a:t>
            </a:r>
            <a:r>
              <a:rPr lang="en-US" altLang="ja-JP" sz="4050" dirty="0"/>
              <a:t>B</a:t>
            </a:r>
            <a:r>
              <a:rPr lang="ja-JP" altLang="en-US" sz="4050" dirty="0"/>
              <a:t>班は２人しかいない。だから</a:t>
            </a:r>
            <a:r>
              <a:rPr lang="en-US" altLang="ja-JP" sz="4050" dirty="0"/>
              <a:t>A</a:t>
            </a:r>
            <a:r>
              <a:rPr lang="ja-JP" altLang="en-US" sz="4050" dirty="0"/>
              <a:t>班の方がよく頑張っている。</a:t>
            </a:r>
            <a:endParaRPr lang="ja-JP" altLang="en-US" sz="4500" dirty="0"/>
          </a:p>
        </p:txBody>
      </p:sp>
    </p:spTree>
    <p:extLst>
      <p:ext uri="{BB962C8B-B14F-4D97-AF65-F5344CB8AC3E}">
        <p14:creationId xmlns:p14="http://schemas.microsoft.com/office/powerpoint/2010/main" val="27606336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p:txBody>
          <a:bodyPr>
            <a:normAutofit/>
          </a:bodyPr>
          <a:lstStyle/>
          <a:p>
            <a:pPr marL="0" indent="0">
              <a:buNone/>
            </a:pPr>
            <a:r>
              <a:rPr lang="ja-JP" altLang="en-US" sz="8625" dirty="0"/>
              <a:t>プリントを見てください</a:t>
            </a:r>
          </a:p>
        </p:txBody>
      </p:sp>
    </p:spTree>
    <p:extLst>
      <p:ext uri="{BB962C8B-B14F-4D97-AF65-F5344CB8AC3E}">
        <p14:creationId xmlns:p14="http://schemas.microsoft.com/office/powerpoint/2010/main" val="1036865859"/>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1393</TotalTime>
  <Words>1190</Words>
  <Application>Microsoft Office PowerPoint</Application>
  <PresentationFormat>画面に合わせる (16:9)</PresentationFormat>
  <Paragraphs>128</Paragraphs>
  <Slides>22</Slides>
  <Notes>16</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22</vt:i4>
      </vt:variant>
    </vt:vector>
  </HeadingPairs>
  <TitlesOfParts>
    <vt:vector size="27" baseType="lpstr">
      <vt:lpstr>游ゴシック</vt:lpstr>
      <vt:lpstr>Arial</vt:lpstr>
      <vt:lpstr>Calibri</vt:lpstr>
      <vt:lpstr>Century</vt:lpstr>
      <vt:lpstr>Office ​​テーマ</vt:lpstr>
      <vt:lpstr>SA「批判的思考」</vt:lpstr>
      <vt:lpstr>社会には科学もどき（疑似科学）があふれている！？</vt:lpstr>
      <vt:lpstr>クリティカルシンキングとは</vt:lpstr>
      <vt:lpstr>PowerPoint プレゼンテーション</vt:lpstr>
      <vt:lpstr>平均点で比べてもいいのか？</vt:lpstr>
      <vt:lpstr>グループの中で意見をまとめて、シートに 書いてください。 発表してもらいます ３分</vt:lpstr>
      <vt:lpstr>ひとつの班が代表して発表</vt:lpstr>
      <vt:lpstr>数字を使った方が説得力が増す</vt:lpstr>
      <vt:lpstr>PowerPoint プレゼンテーション</vt:lpstr>
      <vt:lpstr>PowerPoint プレゼンテーション</vt:lpstr>
      <vt:lpstr>考えてみようⅡ</vt:lpstr>
      <vt:lpstr>②について</vt:lpstr>
      <vt:lpstr>②について</vt:lpstr>
      <vt:lpstr>②について</vt:lpstr>
      <vt:lpstr>数字（統計）をみるときには</vt:lpstr>
      <vt:lpstr>③④⑤⑥について話し合い・まとめ　12分</vt:lpstr>
      <vt:lpstr>③④⑤⑥について話し合い・まとめ</vt:lpstr>
      <vt:lpstr>③について</vt:lpstr>
      <vt:lpstr>④について</vt:lpstr>
      <vt:lpstr>⑤について</vt:lpstr>
      <vt:lpstr>⑥について</vt:lpstr>
      <vt:lpstr>振り返りの記入</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SW-ing</dc:title>
  <dc:creator>FJ-USER</dc:creator>
  <cp:lastModifiedBy>四宮 博樹</cp:lastModifiedBy>
  <cp:revision>68</cp:revision>
  <cp:lastPrinted>2018-09-13T09:26:58Z</cp:lastPrinted>
  <dcterms:created xsi:type="dcterms:W3CDTF">2016-06-08T08:00:11Z</dcterms:created>
  <dcterms:modified xsi:type="dcterms:W3CDTF">2026-06-24T05:37:05Z</dcterms:modified>
</cp:coreProperties>
</file>