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60" r:id="rId9"/>
    <p:sldId id="259" r:id="rId10"/>
    <p:sldId id="261" r:id="rId11"/>
  </p:sldIdLst>
  <p:sldSz cx="12192000" cy="6858000"/>
  <p:notesSz cx="6858000" cy="9144000"/>
  <p:embeddedFontLst>
    <p:embeddedFont>
      <p:font typeface="Play" panose="020B0600070205080204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JfNm4rD9da6JmDeX+LgKSg7gr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98B"/>
    <a:srgbClr val="76FA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A604CD-5BC7-4D21-9519-D2EC65EB2DDA}">
  <a:tblStyle styleId="{61A604CD-5BC7-4D21-9519-D2EC65EB2DDA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77" autoAdjust="0"/>
  </p:normalViewPr>
  <p:slideViewPr>
    <p:cSldViewPr snapToGrid="0">
      <p:cViewPr varScale="1">
        <p:scale>
          <a:sx n="66" d="100"/>
          <a:sy n="66" d="100"/>
        </p:scale>
        <p:origin x="5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5834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7566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55735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0525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04800" y="352666"/>
            <a:ext cx="11516139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ja-JP" sz="7200" b="1">
                <a:latin typeface="Arial"/>
                <a:ea typeface="Arial"/>
                <a:cs typeface="Arial"/>
                <a:sym typeface="Arial"/>
              </a:rPr>
              <a:t>データを武器に変える！</a:t>
            </a:r>
            <a:br>
              <a:rPr lang="ja-JP" sz="7200" b="1">
                <a:latin typeface="Arial"/>
                <a:ea typeface="Arial"/>
                <a:cs typeface="Arial"/>
                <a:sym typeface="Arial"/>
              </a:rPr>
            </a:br>
            <a:br>
              <a:rPr lang="ja-JP" sz="7200" b="1">
                <a:latin typeface="Arial"/>
                <a:ea typeface="Arial"/>
                <a:cs typeface="Arial"/>
                <a:sym typeface="Arial"/>
              </a:rPr>
            </a:br>
            <a:r>
              <a:rPr lang="ja-JP" sz="7200" b="1">
                <a:latin typeface="Arial"/>
                <a:ea typeface="Arial"/>
                <a:cs typeface="Arial"/>
                <a:sym typeface="Arial"/>
              </a:rPr>
              <a:t>模擬店の売上分析 </a:t>
            </a:r>
            <a:endParaRPr sz="72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463606" y="5192678"/>
            <a:ext cx="7132335" cy="1312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ja-JP" sz="4000" b="1"/>
              <a:t>R８　１年次　第3回SA</a:t>
            </a:r>
            <a:endParaRPr sz="40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119270" y="145454"/>
            <a:ext cx="1207273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>
                <a:latin typeface="MS PGothic"/>
                <a:ea typeface="MS PGothic"/>
                <a:cs typeface="MS PGothic"/>
                <a:sym typeface="MS PGothic"/>
              </a:rPr>
              <a:t>推移を見たい場合：</a:t>
            </a: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 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午前・昼・午後での変化を見るなら</a:t>
            </a:r>
            <a:r>
              <a:rPr lang="ja-JP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「折れ線グラフ」</a:t>
            </a:r>
            <a:endParaRPr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23" name="Google Shape;12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3061" y="1690688"/>
            <a:ext cx="7840662" cy="4840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37930" y="1042779"/>
            <a:ext cx="11516139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探究には「疑うこと」と「○○○○○」が大事</a:t>
            </a:r>
            <a:endParaRPr sz="7200" b="1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90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37930" y="1042779"/>
            <a:ext cx="11516139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探究には「疑うこと」と「エビデンス」が大事</a:t>
            </a:r>
            <a:endParaRPr sz="7200" b="1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9277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337930" y="1042779"/>
            <a:ext cx="11782183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</a:pP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「エビデンス」</a:t>
            </a:r>
            <a:br>
              <a:rPr lang="en-US" altLang="ja-JP" sz="7200" b="1" dirty="0"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･･･誰が見ても否定できない</a:t>
            </a:r>
            <a:br>
              <a:rPr lang="en-US" altLang="ja-JP" sz="7200" b="1" dirty="0">
                <a:latin typeface="Arial"/>
                <a:ea typeface="Arial"/>
                <a:cs typeface="Arial"/>
                <a:sym typeface="Arial"/>
              </a:rPr>
            </a:br>
            <a:r>
              <a:rPr lang="ja-JP" altLang="en-US" sz="7200" b="1" dirty="0">
                <a:latin typeface="Arial"/>
                <a:ea typeface="Arial"/>
                <a:cs typeface="Arial"/>
                <a:sym typeface="Arial"/>
              </a:rPr>
              <a:t>　  客観的事実</a:t>
            </a:r>
            <a:endParaRPr sz="72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84;p1">
            <a:extLst>
              <a:ext uri="{FF2B5EF4-FFF2-40B4-BE49-F238E27FC236}">
                <a16:creationId xmlns:a16="http://schemas.microsoft.com/office/drawing/2014/main" id="{1D97B439-4EFB-A4EF-4BBC-9739D110BCC6}"/>
              </a:ext>
            </a:extLst>
          </p:cNvPr>
          <p:cNvSpPr txBox="1">
            <a:spLocks/>
          </p:cNvSpPr>
          <p:nvPr/>
        </p:nvSpPr>
        <p:spPr>
          <a:xfrm>
            <a:off x="337930" y="2389082"/>
            <a:ext cx="11782183" cy="3503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buSzPts val="7200"/>
              <a:buFont typeface="Arial"/>
              <a:buNone/>
            </a:pPr>
            <a:r>
              <a:rPr lang="ja-JP" altLang="en-US" sz="4400" b="1" dirty="0">
                <a:latin typeface="Arial"/>
                <a:ea typeface="Arial"/>
                <a:cs typeface="Arial"/>
                <a:sym typeface="Arial"/>
              </a:rPr>
              <a:t>→データを使いこなせるようになりましょう</a:t>
            </a:r>
          </a:p>
        </p:txBody>
      </p:sp>
    </p:spTree>
    <p:extLst>
      <p:ext uri="{BB962C8B-B14F-4D97-AF65-F5344CB8AC3E}">
        <p14:creationId xmlns:p14="http://schemas.microsoft.com/office/powerpoint/2010/main" val="3307715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91333FA3-0B0F-5FA1-93C3-ACAE788EE7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98" t="33889" r="19877" b="6667"/>
          <a:stretch>
            <a:fillRect/>
          </a:stretch>
        </p:blipFill>
        <p:spPr>
          <a:xfrm>
            <a:off x="1540221" y="520700"/>
            <a:ext cx="9111557" cy="6223000"/>
          </a:xfrm>
          <a:prstGeom prst="rect">
            <a:avLst/>
          </a:prstGeom>
        </p:spPr>
      </p:pic>
      <p:sp>
        <p:nvSpPr>
          <p:cNvPr id="11" name="矢印: 右 10">
            <a:extLst>
              <a:ext uri="{FF2B5EF4-FFF2-40B4-BE49-F238E27FC236}">
                <a16:creationId xmlns:a16="http://schemas.microsoft.com/office/drawing/2014/main" id="{A9A8EAC2-05D8-03C4-3549-BB1BCF5B8E4E}"/>
              </a:ext>
            </a:extLst>
          </p:cNvPr>
          <p:cNvSpPr/>
          <p:nvPr/>
        </p:nvSpPr>
        <p:spPr>
          <a:xfrm>
            <a:off x="3108425" y="2881268"/>
            <a:ext cx="1663700" cy="586232"/>
          </a:xfrm>
          <a:prstGeom prst="rightArrow">
            <a:avLst/>
          </a:prstGeom>
          <a:solidFill>
            <a:srgbClr val="F7798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0CD9089-F7D5-1CD7-B44B-7168CC3CB235}"/>
              </a:ext>
            </a:extLst>
          </p:cNvPr>
          <p:cNvSpPr/>
          <p:nvPr/>
        </p:nvSpPr>
        <p:spPr>
          <a:xfrm>
            <a:off x="3098800" y="4074668"/>
            <a:ext cx="2438400" cy="586232"/>
          </a:xfrm>
          <a:prstGeom prst="rightArrow">
            <a:avLst/>
          </a:prstGeom>
          <a:solidFill>
            <a:srgbClr val="F7798B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962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title"/>
          </p:nvPr>
        </p:nvSpPr>
        <p:spPr>
          <a:xfrm>
            <a:off x="345689" y="365125"/>
            <a:ext cx="11569220" cy="605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>
                <a:latin typeface="MS PGothic"/>
                <a:ea typeface="MS PGothic"/>
                <a:cs typeface="MS PGothic"/>
                <a:sym typeface="MS PGothic"/>
              </a:rPr>
              <a:t>富西文化祭 模擬店「富西ショップ」売上管理表 </a:t>
            </a:r>
            <a:endParaRPr b="1">
              <a:latin typeface="MS PGothic"/>
              <a:ea typeface="MS PGothic"/>
              <a:cs typeface="MS PGothic"/>
              <a:sym typeface="MS PGothic"/>
            </a:endParaRPr>
          </a:p>
        </p:txBody>
      </p:sp>
      <p:graphicFrame>
        <p:nvGraphicFramePr>
          <p:cNvPr id="91" name="Google Shape;91;p2"/>
          <p:cNvGraphicFramePr/>
          <p:nvPr/>
        </p:nvGraphicFramePr>
        <p:xfrm>
          <a:off x="345688" y="1183341"/>
          <a:ext cx="11351925" cy="5184000"/>
        </p:xfrm>
        <a:graphic>
          <a:graphicData uri="http://schemas.openxmlformats.org/drawingml/2006/table">
            <a:tbl>
              <a:tblPr firstRow="1" firstCol="1" bandRow="1">
                <a:noFill/>
                <a:tableStyleId>{61A604CD-5BC7-4D21-9519-D2EC65EB2DDA}</a:tableStyleId>
              </a:tblPr>
              <a:tblGrid>
                <a:gridCol w="1940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3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2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08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35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商品名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午前（個数）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昼（個数）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午後（個数）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合計売上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1時間平均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焼きそば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45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ジュース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30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50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40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チョコバナナ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25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7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ja-JP" sz="2000" u="none" strike="noStrike" cap="none"/>
                        <a:t>ポップコーン</a:t>
                      </a:r>
                      <a:endParaRPr sz="20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15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ja-JP" sz="3200" u="none" strike="noStrike" cap="none"/>
                        <a:t>10</a:t>
                      </a:r>
                      <a:endParaRPr sz="3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(SUM)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lang="ja-JP" sz="2400" u="none" strike="noStrike" cap="none"/>
                        <a:t>(AVERAGE)</a:t>
                      </a:r>
                      <a:endParaRPr sz="24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" name="Google Shape;97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8" name="Google Shape;98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B769F">
                <a:alpha val="7058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50863" y="366639"/>
            <a:ext cx="11090274" cy="675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S PGothic"/>
              <a:buNone/>
            </a:pPr>
            <a:r>
              <a:rPr lang="ja-JP" sz="4800">
                <a:solidFill>
                  <a:schemeClr val="dk1"/>
                </a:solidFill>
                <a:latin typeface="MS PGothic"/>
                <a:ea typeface="MS PGothic"/>
                <a:cs typeface="MS PGothic"/>
                <a:sym typeface="MS PGothic"/>
              </a:rPr>
              <a:t>「富西ショップ」売上をグラフにすると…</a:t>
            </a:r>
            <a:endParaRPr/>
          </a:p>
        </p:txBody>
      </p:sp>
      <p:pic>
        <p:nvPicPr>
          <p:cNvPr id="101" name="Google Shape;101;p3"/>
          <p:cNvPicPr preferRelativeResize="0"/>
          <p:nvPr/>
        </p:nvPicPr>
        <p:blipFill rotWithShape="1">
          <a:blip r:embed="rId3">
            <a:alphaModFix/>
          </a:blip>
          <a:srcRect r="-1" b="10611"/>
          <a:stretch/>
        </p:blipFill>
        <p:spPr>
          <a:xfrm>
            <a:off x="550863" y="2133601"/>
            <a:ext cx="7561262" cy="4173600"/>
          </a:xfrm>
          <a:prstGeom prst="rect">
            <a:avLst/>
          </a:prstGeom>
          <a:noFill/>
          <a:ln>
            <a:noFill/>
          </a:ln>
          <a:effectLst>
            <a:outerShdw blurRad="508000" dist="101600" dir="5400000" algn="tl" rotWithShape="0">
              <a:srgbClr val="000000">
                <a:alpha val="10196"/>
              </a:srgbClr>
            </a:outerShdw>
          </a:effectLst>
        </p:spPr>
      </p:pic>
      <p:pic>
        <p:nvPicPr>
          <p:cNvPr id="102" name="Google Shape;102;p3"/>
          <p:cNvPicPr preferRelativeResize="0"/>
          <p:nvPr/>
        </p:nvPicPr>
        <p:blipFill rotWithShape="1">
          <a:blip r:embed="rId4">
            <a:alphaModFix/>
          </a:blip>
          <a:srcRect r="3" b="3759"/>
          <a:stretch/>
        </p:blipFill>
        <p:spPr>
          <a:xfrm>
            <a:off x="8292124" y="2133600"/>
            <a:ext cx="3359899" cy="1996799"/>
          </a:xfrm>
          <a:prstGeom prst="rect">
            <a:avLst/>
          </a:prstGeom>
          <a:noFill/>
          <a:ln>
            <a:noFill/>
          </a:ln>
          <a:effectLst>
            <a:outerShdw blurRad="508000" dist="101600" dir="5400000" algn="tl" rotWithShape="0">
              <a:srgbClr val="000000">
                <a:alpha val="10196"/>
              </a:srgbClr>
            </a:outerShdw>
          </a:effectLst>
        </p:spPr>
      </p:pic>
      <p:pic>
        <p:nvPicPr>
          <p:cNvPr id="103" name="Google Shape;103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 b="3667"/>
          <a:stretch/>
        </p:blipFill>
        <p:spPr>
          <a:xfrm>
            <a:off x="8292124" y="4308380"/>
            <a:ext cx="3358800" cy="1998000"/>
          </a:xfrm>
          <a:prstGeom prst="rect">
            <a:avLst/>
          </a:prstGeom>
          <a:noFill/>
          <a:ln>
            <a:noFill/>
          </a:ln>
          <a:effectLst>
            <a:outerShdw blurRad="508000" dist="101600" dir="5400000" algn="tl" rotWithShape="0">
              <a:srgbClr val="000000">
                <a:alpha val="10196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263236" y="765105"/>
            <a:ext cx="1192876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>
                <a:latin typeface="MS PGothic"/>
                <a:ea typeface="MS PGothic"/>
                <a:cs typeface="MS PGothic"/>
                <a:sym typeface="MS PGothic"/>
              </a:rPr>
              <a:t>割合を知りたい場合：</a:t>
            </a: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 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全体の売上における各商品の占める比率を見るなら</a:t>
            </a:r>
            <a:r>
              <a:rPr lang="ja-JP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「円グラフ」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endParaRPr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16" name="Google Shape;116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520095" y="2090668"/>
            <a:ext cx="7328847" cy="4532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71061" y="681037"/>
            <a:ext cx="116823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S PGothic"/>
              <a:buNone/>
            </a:pPr>
            <a:r>
              <a:rPr lang="ja-JP" b="1">
                <a:latin typeface="MS PGothic"/>
                <a:ea typeface="MS PGothic"/>
                <a:cs typeface="MS PGothic"/>
                <a:sym typeface="MS PGothic"/>
              </a:rPr>
              <a:t>比較したい場合：</a:t>
            </a:r>
            <a:br>
              <a:rPr lang="ja-JP" b="1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>
                <a:latin typeface="MS PGothic"/>
                <a:ea typeface="MS PGothic"/>
                <a:cs typeface="MS PGothic"/>
                <a:sym typeface="MS PGothic"/>
              </a:rPr>
              <a:t> 焼きそばとポップコーンの売れ行きを比べるなら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r>
              <a:rPr lang="ja-JP">
                <a:highlight>
                  <a:srgbClr val="FFFF00"/>
                </a:highlight>
                <a:latin typeface="MS PGothic"/>
                <a:ea typeface="MS PGothic"/>
                <a:cs typeface="MS PGothic"/>
                <a:sym typeface="MS PGothic"/>
              </a:rPr>
              <a:t>「棒グラフ」</a:t>
            </a:r>
            <a:br>
              <a:rPr lang="ja-JP">
                <a:latin typeface="MS PGothic"/>
                <a:ea typeface="MS PGothic"/>
                <a:cs typeface="MS PGothic"/>
                <a:sym typeface="MS PGothic"/>
              </a:rPr>
            </a:br>
            <a:endParaRPr>
              <a:latin typeface="MS PGothic"/>
              <a:ea typeface="MS PGothic"/>
              <a:cs typeface="MS PGothic"/>
              <a:sym typeface="MS PGothic"/>
            </a:endParaRPr>
          </a:p>
        </p:txBody>
      </p:sp>
      <p:pic>
        <p:nvPicPr>
          <p:cNvPr id="110" name="Google Shape;11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6485" y="1555097"/>
            <a:ext cx="8536969" cy="4896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214</Words>
  <Application>Microsoft Office PowerPoint</Application>
  <PresentationFormat>ワイド画面</PresentationFormat>
  <Paragraphs>41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Arial</vt:lpstr>
      <vt:lpstr>Play</vt:lpstr>
      <vt:lpstr>MS PGothic</vt:lpstr>
      <vt:lpstr>Office テーマ</vt:lpstr>
      <vt:lpstr>データを武器に変える！  模擬店の売上分析 </vt:lpstr>
      <vt:lpstr>探究には「疑うこと」と「○○○○○」が大事</vt:lpstr>
      <vt:lpstr>探究には「疑うこと」と「エビデンス」が大事</vt:lpstr>
      <vt:lpstr>「エビデンス」 ･･･誰が見ても否定できない 　  客観的事実</vt:lpstr>
      <vt:lpstr>PowerPoint プレゼンテーション</vt:lpstr>
      <vt:lpstr>富西文化祭 模擬店「富西ショップ」売上管理表 </vt:lpstr>
      <vt:lpstr>「富西ショップ」売上をグラフにすると…</vt:lpstr>
      <vt:lpstr>割合を知りたい場合：  全体の売上における各商品の占める比率を見るなら「円グラフ」 </vt:lpstr>
      <vt:lpstr>比較したい場合：  焼きそばとポップコーンの売れ行きを比べるなら 「棒グラフ」 </vt:lpstr>
      <vt:lpstr>推移を見たい場合：  午前・昼・午後での変化を見るなら「折れ線グラフ」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mayumi ezawa</dc:creator>
  <cp:lastModifiedBy>四宮 博樹</cp:lastModifiedBy>
  <cp:revision>2</cp:revision>
  <dcterms:created xsi:type="dcterms:W3CDTF">2026-04-22T03:42:11Z</dcterms:created>
  <dcterms:modified xsi:type="dcterms:W3CDTF">2026-05-07T05:52:42Z</dcterms:modified>
</cp:coreProperties>
</file>