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9" r:id="rId5"/>
    <p:sldId id="285" r:id="rId6"/>
    <p:sldId id="294" r:id="rId7"/>
    <p:sldId id="295" r:id="rId8"/>
    <p:sldId id="288" r:id="rId9"/>
    <p:sldId id="289" r:id="rId10"/>
    <p:sldId id="276" r:id="rId11"/>
    <p:sldId id="279" r:id="rId12"/>
    <p:sldId id="281" r:id="rId13"/>
    <p:sldId id="282" r:id="rId14"/>
    <p:sldId id="283" r:id="rId15"/>
    <p:sldId id="290" r:id="rId16"/>
    <p:sldId id="291" r:id="rId17"/>
    <p:sldId id="296" r:id="rId18"/>
    <p:sldId id="286" r:id="rId19"/>
    <p:sldId id="287" r:id="rId20"/>
    <p:sldId id="293" r:id="rId21"/>
    <p:sldId id="292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D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A7D28-A96F-4591-8EB7-40AABFF803F5}" v="61" dt="2024-11-07T01:27:45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4D435-9A5A-4EF6-ABF0-B10CD6D6FEF6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78BA9-45E3-4BE8-90B5-9B2117125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3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76D8B8A4-9298-7865-6103-2295AA34D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C8D43E4C-A8A6-4920-05FF-CFC567397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C329EF38-8D68-E1F8-E75B-C6FCA429F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8440-B17C-9CF6-1880-5182292E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C5D9AA49-E4BC-F84E-A069-E65E1D9A3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1AEFD0BF-44DE-911B-6139-4BE2981652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186C90CB-8DE7-F6AA-B061-163CA2326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3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37ED6-FF3C-4AEA-3F0B-6B0E234F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EAF35B53-A9F4-8AB3-6D0B-8780E95598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C6644310-6BDD-F3A0-1CE7-3E591B8FC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3EE77840-353A-D26B-A5E3-E7EBB2829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8935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FDFEF-8CEC-BC0A-17DF-F04613AF0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E080A3FB-395C-FDD6-8DAB-A634292685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A8A910BC-8CF3-9F12-1119-1E8B3F194C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6EDD33EA-3725-E1D0-E212-39A0478E3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0563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5B11-6669-FD36-1382-ABE78284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D18C6EEF-BF0B-E925-716A-098AA7740E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7595D711-E987-63C4-E763-A463770B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DF78D9E4-4795-824C-F4F8-39DBFD1D4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079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BEC0-8729-89B0-7199-073C4F9EE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0EEC08E1-7BF5-962B-5147-E5D0CE3E55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FC84219A-D3A1-07AF-1B18-B5386FC666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1CEBD0AA-C9AF-7713-6EC5-9A8E9C7DC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078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8440-B17C-9CF6-1880-5182292E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C5D9AA49-E4BC-F84E-A069-E65E1D9A3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1AEFD0BF-44DE-911B-6139-4BE2981652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186C90CB-8DE7-F6AA-B061-163CA2326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33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37ED6-FF3C-4AEA-3F0B-6B0E234F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EAF35B53-A9F4-8AB3-6D0B-8780E95598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C6644310-6BDD-F3A0-1CE7-3E591B8FC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3EE77840-353A-D26B-A5E3-E7EBB2829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893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D899D-AC9C-4674-C103-C1C7F1B29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6ADCD66F-7550-EFBB-0609-C5C9FBF023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4581F4E5-560F-592D-020A-1D541EE375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534978DA-C549-098A-9D92-76C4C9BBA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050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A594F-AD9C-F625-B259-755DBE58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636CAFBE-9C03-15CB-5B82-1BE0C0D72C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D45CE1B2-FA59-841A-0F75-B24684A28D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78574A6A-B822-B794-36C1-696923B82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656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56F02-E11F-74C2-A035-E6176C14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BC88BA09-C55E-0492-DA6D-3C471B5841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E5A54AFD-FAA2-66EA-EC63-9D1299514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4B557285-0D94-97CE-3ADC-5EFADDD2E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900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1B0B-595C-39EF-C775-804996BD9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0DDB56FF-48AD-7CA1-F654-F51ADC0193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A6D09333-74BC-1C98-FC54-E8CD5DC00E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78C65CED-C54E-A62E-9868-03DC5D107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20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5B11-6669-FD36-1382-ABE78284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D18C6EEF-BF0B-E925-716A-098AA7740E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7595D711-E987-63C4-E763-A463770B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DF78D9E4-4795-824C-F4F8-39DBFD1D4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079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AB2851-9A43-4737-99F5-0E7495110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538ADE-AF0A-442D-A4B6-D1633682D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27C98A-1D97-4E33-94C3-621964EC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D9131A-BCD7-4FE7-93A4-0EF41068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CE472C-B859-4BB4-ABF1-C1ADC27D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04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D6D6D-0E8D-4BFF-BAC2-26C3E194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9E22321-C1B8-491D-9218-42FF87708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E07043-35F2-4E92-ABF2-1C47EC7D0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98D9B8-9763-4DBF-89E5-DFB76EBE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B2A3DA-E752-4811-9158-6B91A167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55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E6A3204-8362-4011-8300-FF00A019D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0358A4-4A07-47C7-BD7C-AFFE7D13D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62CCE8-F303-46A8-B797-BA6E43D6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85FB16-FDC7-4878-84FB-260A1CC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DE527-7DC3-482E-8D58-2F005AF1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27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A28F2-7EFF-41A0-B865-8AEC0A80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308113-E1B2-4997-A3D9-07436B78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32025-836F-4CB2-8AA0-47CC7E8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B33C06-31C1-4F50-ABCD-AAC0E4BE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1CDBB4-34A1-42E4-89F8-6DB6472A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76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C10D1B-EA5A-46FC-ADDF-4F9B2A37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1038D8-00BC-464B-BE58-DA845113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5C2D30-12EE-4004-99F8-71A55A5E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079643-DA7C-435C-9B1E-B183333A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7A356C-23D1-48E8-94EA-D79E26AD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790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2189F-E2E6-4BE4-B963-3CB64C54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821D4-1FF1-4FE5-9001-FAB7CBEB6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FFD4A1-4BD4-41C1-85AE-133AEC872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5F500-9A8C-4647-9EB2-402D8F57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B5A17C-F3E8-49DA-98C1-0FD45F68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BAEF78-3CF8-4CA7-8531-0A0FF2F0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7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562FC0-FD5A-45A2-890D-241B220A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97D462-8CA3-4A13-BE01-DA604DB1C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DD4E6A-F255-4A93-A31A-187CD482A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CBEAD20-419E-47F4-84B2-C00E12568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9AAA62-C6A3-4AA6-9D97-0766482A2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F16E18A-9AEC-4A83-AB25-CA77594F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A0428A1-090F-4BC0-BDAB-CC92EBCA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749BF92-FB87-4BD7-AA76-4067F0FF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46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F40F1E-B268-4D75-8B92-434C7565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0C10CB8-3C65-4628-9B96-6085D074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8DE168B-B098-4D48-B872-B6C57D5F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F2DB69-D7EE-4DDD-A549-572F8E0E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2AC0776-9D4A-42AC-9095-913C0BDA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9AF5516-54A4-45C5-B392-0C642A09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76B5E7-4664-412F-A931-5791A12A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67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D09A9-EA28-490A-8669-EF27DEB3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5170BC-E9E9-4DCB-A0BA-1DA047A1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82C991-DE70-41FC-BEFF-AD165F3C4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936C62-5E6E-4F86-AF89-21D194E3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E84935-69AF-4130-9A4C-53DA779C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9D917A-CE19-4242-8209-B692D401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23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3B9AAE-7D9E-489E-9870-1797C1A8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5BEC1AF-77D7-4840-8337-493E92E74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43703E-7F45-4D4A-93FE-36D6FF1E9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6844B85-2903-4DC4-A459-ECE32FDC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2F948C-CC7D-48E1-9773-0C6AED62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CFC8B6-2881-49F5-BF53-C0527C04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559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BDE0F95-11E1-498F-9D5B-D262B898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03440B9-B07C-480F-9643-155FA575F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52C568-8036-4E52-B9F2-9E610E70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3716FC-3399-41E0-8E63-F4E8C5F33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AC2008-E291-42B2-905C-C5ED193E0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37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76DEFA-3CFC-1006-7E8D-1CF47136EB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4899" y="1316864"/>
            <a:ext cx="11609451" cy="24427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SS1</a:t>
            </a: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：ミニ課題研究</a:t>
            </a:r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</a:t>
            </a: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物理分野</a:t>
            </a:r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)</a:t>
            </a:r>
            <a:br>
              <a:rPr lang="en-US" altLang="ja-JP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en-US" altLang="ja-JP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『</a:t>
            </a:r>
            <a:r>
              <a:rPr lang="ja-JP" altLang="en-US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２．０秒で一往復する振り子</a:t>
            </a:r>
            <a:r>
              <a:rPr lang="en-US" altLang="ja-JP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ACF17F0-93F9-B1E8-065F-97CAE714C21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4952" y="4646423"/>
            <a:ext cx="6400800" cy="1459102"/>
          </a:xfrm>
        </p:spPr>
        <p:txBody>
          <a:bodyPr/>
          <a:lstStyle/>
          <a:p>
            <a:pPr eaLnBrk="1" hangingPunct="1"/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徳島県立富岡西高等学校</a:t>
            </a:r>
            <a:endParaRPr lang="en-US" altLang="ja-JP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木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)6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限</a:t>
            </a:r>
            <a:endParaRPr lang="en-US" altLang="ja-JP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理数科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15HR</a:t>
            </a:r>
            <a:endParaRPr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0A3DB4-B650-AA3A-D27C-A720BF4E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53F5359-12D2-7709-577B-798A4089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9BC52D4-3530-01D7-5EBD-11084864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799BF6C-490D-781E-CC16-F99CC0B53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238764E7-A4BB-3136-74F7-4F0605D9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6700"/>
            <a:ext cx="8786812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楕円 3">
            <a:extLst>
              <a:ext uri="{FF2B5EF4-FFF2-40B4-BE49-F238E27FC236}">
                <a16:creationId xmlns:a16="http://schemas.microsoft.com/office/drawing/2014/main" id="{6C2DBDAC-8643-4E49-B75D-5F73150B5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6" y="4244975"/>
            <a:ext cx="2087563" cy="2089150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pic>
        <p:nvPicPr>
          <p:cNvPr id="14340" name="図 7">
            <a:extLst>
              <a:ext uri="{FF2B5EF4-FFF2-40B4-BE49-F238E27FC236}">
                <a16:creationId xmlns:a16="http://schemas.microsoft.com/office/drawing/2014/main" id="{82C5354D-8C02-42D2-7531-6D6FE1A9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1149351"/>
            <a:ext cx="7454901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楕円 5">
            <a:extLst>
              <a:ext uri="{FF2B5EF4-FFF2-40B4-BE49-F238E27FC236}">
                <a16:creationId xmlns:a16="http://schemas.microsoft.com/office/drawing/2014/main" id="{FD96D74E-A7F2-9A0A-C79C-EC6A0B25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284539"/>
            <a:ext cx="2520950" cy="1368425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4342" name="矢印: 下 6">
            <a:extLst>
              <a:ext uri="{FF2B5EF4-FFF2-40B4-BE49-F238E27FC236}">
                <a16:creationId xmlns:a16="http://schemas.microsoft.com/office/drawing/2014/main" id="{D8E74BC7-1FE5-790D-6899-1893D2153A30}"/>
              </a:ext>
            </a:extLst>
          </p:cNvPr>
          <p:cNvSpPr>
            <a:spLocks noChangeArrowheads="1"/>
          </p:cNvSpPr>
          <p:nvPr/>
        </p:nvSpPr>
        <p:spPr bwMode="auto">
          <a:xfrm rot="6401697">
            <a:off x="5681664" y="3251201"/>
            <a:ext cx="1044575" cy="2435225"/>
          </a:xfrm>
          <a:prstGeom prst="downArrow">
            <a:avLst>
              <a:gd name="adj1" fmla="val 50000"/>
              <a:gd name="adj2" fmla="val 4995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4343" name="楕円 8">
            <a:extLst>
              <a:ext uri="{FF2B5EF4-FFF2-40B4-BE49-F238E27FC236}">
                <a16:creationId xmlns:a16="http://schemas.microsoft.com/office/drawing/2014/main" id="{17B07BBE-8485-BAB2-5809-5A5D10A65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4" y="3789363"/>
            <a:ext cx="915987" cy="455612"/>
          </a:xfrm>
          <a:prstGeom prst="ellipse">
            <a:avLst/>
          </a:prstGeom>
          <a:noFill/>
          <a:ln w="666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cxnSp>
        <p:nvCxnSpPr>
          <p:cNvPr id="14344" name="直線コネクタ 10">
            <a:extLst>
              <a:ext uri="{FF2B5EF4-FFF2-40B4-BE49-F238E27FC236}">
                <a16:creationId xmlns:a16="http://schemas.microsoft.com/office/drawing/2014/main" id="{87F8648E-7731-197F-F4B2-F6B878FEB4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35363" y="2347914"/>
            <a:ext cx="0" cy="3743325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5" name="直線コネクタ 11">
            <a:extLst>
              <a:ext uri="{FF2B5EF4-FFF2-40B4-BE49-F238E27FC236}">
                <a16:creationId xmlns:a16="http://schemas.microsoft.com/office/drawing/2014/main" id="{5FBB45CB-FFA7-ADF1-AFBD-2C650702D81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03388" y="4022725"/>
            <a:ext cx="3384550" cy="0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E7AC06AC-F723-6AD8-C6A7-6D73E679D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15913"/>
            <a:ext cx="85248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>
            <a:extLst>
              <a:ext uri="{FF2B5EF4-FFF2-40B4-BE49-F238E27FC236}">
                <a16:creationId xmlns:a16="http://schemas.microsoft.com/office/drawing/2014/main" id="{AE67FE0B-40D4-D517-787D-B733F24B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" y="744540"/>
            <a:ext cx="3800475" cy="30924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単振り子の周期：</a:t>
            </a:r>
            <a:r>
              <a:rPr lang="en-US" altLang="ja-JP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を測定する</a:t>
            </a:r>
            <a:endParaRPr lang="en-US" altLang="ja-JP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altLang="ja-JP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往復の時間を計り、</a:t>
            </a:r>
            <a:r>
              <a:rPr lang="en-US" altLang="ja-JP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で割る</a:t>
            </a:r>
          </a:p>
        </p:txBody>
      </p:sp>
      <p:sp>
        <p:nvSpPr>
          <p:cNvPr id="15365" name="楕円 5">
            <a:extLst>
              <a:ext uri="{FF2B5EF4-FFF2-40B4-BE49-F238E27FC236}">
                <a16:creationId xmlns:a16="http://schemas.microsoft.com/office/drawing/2014/main" id="{D408133A-27CC-BFA7-5063-738B5AA05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851" y="388938"/>
            <a:ext cx="3959225" cy="6394450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5366" name="楕円 3">
            <a:extLst>
              <a:ext uri="{FF2B5EF4-FFF2-40B4-BE49-F238E27FC236}">
                <a16:creationId xmlns:a16="http://schemas.microsoft.com/office/drawing/2014/main" id="{FB1179C9-618D-45B8-458D-38A5DBA59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226" y="536576"/>
            <a:ext cx="1008063" cy="957263"/>
          </a:xfrm>
          <a:prstGeom prst="ellipse">
            <a:avLst/>
          </a:prstGeom>
          <a:noFill/>
          <a:ln w="666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cxnSp>
        <p:nvCxnSpPr>
          <p:cNvPr id="15367" name="直線コネクタ 8">
            <a:extLst>
              <a:ext uri="{FF2B5EF4-FFF2-40B4-BE49-F238E27FC236}">
                <a16:creationId xmlns:a16="http://schemas.microsoft.com/office/drawing/2014/main" id="{CF5F868B-EE9F-FD12-F0E2-B34612BAA1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12050" y="1147764"/>
            <a:ext cx="31750" cy="4941887"/>
          </a:xfrm>
          <a:prstGeom prst="line">
            <a:avLst/>
          </a:prstGeom>
          <a:noFill/>
          <a:ln w="31750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8" name="吹き出し: 線 11">
            <a:extLst>
              <a:ext uri="{FF2B5EF4-FFF2-40B4-BE49-F238E27FC236}">
                <a16:creationId xmlns:a16="http://schemas.microsoft.com/office/drawing/2014/main" id="{063D53E1-3A11-2D54-ED58-90CCFD08A624}"/>
              </a:ext>
            </a:extLst>
          </p:cNvPr>
          <p:cNvSpPr>
            <a:spLocks/>
          </p:cNvSpPr>
          <p:nvPr/>
        </p:nvSpPr>
        <p:spPr bwMode="auto">
          <a:xfrm>
            <a:off x="9117014" y="5908676"/>
            <a:ext cx="1347787" cy="576263"/>
          </a:xfrm>
          <a:prstGeom prst="borderCallout1">
            <a:avLst>
              <a:gd name="adj1" fmla="val 58949"/>
              <a:gd name="adj2" fmla="val -176"/>
              <a:gd name="adj3" fmla="val -26389"/>
              <a:gd name="adj4" fmla="val -114528"/>
            </a:avLst>
          </a:prstGeom>
          <a:solidFill>
            <a:schemeClr val="bg1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/>
              <a:t>1</a:t>
            </a:r>
            <a:r>
              <a:rPr lang="ja-JP" altLang="en-US" sz="3600"/>
              <a:t>回</a:t>
            </a:r>
          </a:p>
        </p:txBody>
      </p:sp>
      <p:pic>
        <p:nvPicPr>
          <p:cNvPr id="15369" name="図 13">
            <a:extLst>
              <a:ext uri="{FF2B5EF4-FFF2-40B4-BE49-F238E27FC236}">
                <a16:creationId xmlns:a16="http://schemas.microsoft.com/office/drawing/2014/main" id="{207039EF-D357-F3CF-C8A6-DED30231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126">
            <a:off x="6284914" y="5029200"/>
            <a:ext cx="3397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フリーフォーム: 図形 6">
            <a:extLst>
              <a:ext uri="{FF2B5EF4-FFF2-40B4-BE49-F238E27FC236}">
                <a16:creationId xmlns:a16="http://schemas.microsoft.com/office/drawing/2014/main" id="{7C8A1EE7-D969-DE9D-6E38-04067743FE18}"/>
              </a:ext>
            </a:extLst>
          </p:cNvPr>
          <p:cNvSpPr>
            <a:spLocks/>
          </p:cNvSpPr>
          <p:nvPr/>
        </p:nvSpPr>
        <p:spPr bwMode="auto">
          <a:xfrm>
            <a:off x="6396039" y="5287964"/>
            <a:ext cx="1114425" cy="92075"/>
          </a:xfrm>
          <a:custGeom>
            <a:avLst/>
            <a:gdLst>
              <a:gd name="T0" fmla="*/ 0 w 1865376"/>
              <a:gd name="T1" fmla="*/ 0 h 256083"/>
              <a:gd name="T2" fmla="*/ 357158 w 1865376"/>
              <a:gd name="T3" fmla="*/ 33078 h 256083"/>
              <a:gd name="T4" fmla="*/ 666405 w 1865376"/>
              <a:gd name="T5" fmla="*/ 3150 h 256083"/>
              <a:gd name="T6" fmla="*/ 666405 w 1865376"/>
              <a:gd name="T7" fmla="*/ 3150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371" name="図 14">
            <a:extLst>
              <a:ext uri="{FF2B5EF4-FFF2-40B4-BE49-F238E27FC236}">
                <a16:creationId xmlns:a16="http://schemas.microsoft.com/office/drawing/2014/main" id="{B95DD6A6-16EB-0DC4-EEC8-6C952B91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1705">
            <a:off x="8389938" y="4973639"/>
            <a:ext cx="341312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フリーフォーム: 図形 4">
            <a:extLst>
              <a:ext uri="{FF2B5EF4-FFF2-40B4-BE49-F238E27FC236}">
                <a16:creationId xmlns:a16="http://schemas.microsoft.com/office/drawing/2014/main" id="{1D434CC7-55FF-1A24-AEAF-FC172E5E079F}"/>
              </a:ext>
            </a:extLst>
          </p:cNvPr>
          <p:cNvSpPr>
            <a:spLocks/>
          </p:cNvSpPr>
          <p:nvPr/>
        </p:nvSpPr>
        <p:spPr bwMode="auto">
          <a:xfrm rot="21331022">
            <a:off x="6450013" y="5294314"/>
            <a:ext cx="2062162" cy="231775"/>
          </a:xfrm>
          <a:custGeom>
            <a:avLst/>
            <a:gdLst>
              <a:gd name="T0" fmla="*/ 0 w 1865376"/>
              <a:gd name="T1" fmla="*/ 0 h 256083"/>
              <a:gd name="T2" fmla="*/ 1221973 w 1865376"/>
              <a:gd name="T3" fmla="*/ 208952 h 256083"/>
              <a:gd name="T4" fmla="*/ 2280023 w 1865376"/>
              <a:gd name="T5" fmla="*/ 19900 h 256083"/>
              <a:gd name="T6" fmla="*/ 2280023 w 1865376"/>
              <a:gd name="T7" fmla="*/ 19900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373" name="図 15">
            <a:extLst>
              <a:ext uri="{FF2B5EF4-FFF2-40B4-BE49-F238E27FC236}">
                <a16:creationId xmlns:a16="http://schemas.microsoft.com/office/drawing/2014/main" id="{3B914527-9632-6BAB-5091-70E32973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5565775"/>
            <a:ext cx="3397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フリーフォーム: 図形 7">
            <a:extLst>
              <a:ext uri="{FF2B5EF4-FFF2-40B4-BE49-F238E27FC236}">
                <a16:creationId xmlns:a16="http://schemas.microsoft.com/office/drawing/2014/main" id="{76FA7AA9-6B4D-4C94-F819-2B373F4C6C55}"/>
              </a:ext>
            </a:extLst>
          </p:cNvPr>
          <p:cNvSpPr>
            <a:spLocks/>
          </p:cNvSpPr>
          <p:nvPr/>
        </p:nvSpPr>
        <p:spPr bwMode="auto">
          <a:xfrm rot="19870661">
            <a:off x="7648575" y="5486400"/>
            <a:ext cx="973138" cy="76200"/>
          </a:xfrm>
          <a:custGeom>
            <a:avLst/>
            <a:gdLst>
              <a:gd name="T0" fmla="*/ 0 w 1865376"/>
              <a:gd name="T1" fmla="*/ 0 h 256083"/>
              <a:gd name="T2" fmla="*/ 272270 w 1865376"/>
              <a:gd name="T3" fmla="*/ 22409 h 256083"/>
              <a:gd name="T4" fmla="*/ 508016 w 1865376"/>
              <a:gd name="T5" fmla="*/ 2134 h 256083"/>
              <a:gd name="T6" fmla="*/ 508016 w 1865376"/>
              <a:gd name="T7" fmla="*/ 2134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5375" name="直線コネクタ 16">
            <a:extLst>
              <a:ext uri="{FF2B5EF4-FFF2-40B4-BE49-F238E27FC236}">
                <a16:creationId xmlns:a16="http://schemas.microsoft.com/office/drawing/2014/main" id="{CC698B1D-EC39-D1D1-3E0F-FDC4089E069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70650" y="1252539"/>
            <a:ext cx="1009650" cy="3913187"/>
          </a:xfrm>
          <a:prstGeom prst="line">
            <a:avLst/>
          </a:prstGeom>
          <a:noFill/>
          <a:ln w="31750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6" name="直線コネクタ 17">
            <a:extLst>
              <a:ext uri="{FF2B5EF4-FFF2-40B4-BE49-F238E27FC236}">
                <a16:creationId xmlns:a16="http://schemas.microsoft.com/office/drawing/2014/main" id="{5CE67931-9AC5-7A7B-B7B4-31D8CF3C0B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4914" y="1162051"/>
            <a:ext cx="1006475" cy="3871913"/>
          </a:xfrm>
          <a:prstGeom prst="line">
            <a:avLst/>
          </a:prstGeom>
          <a:noFill/>
          <a:ln w="31750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87DEC-DAB7-80EE-10C6-C900DFA07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B492AD8-0569-4E49-25AD-870FA88E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2F4DA0-976E-DDF9-EA17-29B8F7212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7250543-67E9-CA44-AD16-4E566ED1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167E45-D450-EB15-E803-288FEAB0A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ACE5CEB-5932-208F-222A-17FF1509191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実験結果入力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B60A110-5A84-A052-BCF2-5BB3E1E28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899" y="1948924"/>
            <a:ext cx="9353400" cy="225338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ja-JP" sz="3600" kern="0" dirty="0">
                <a:ea typeface="游ゴシック"/>
              </a:rPr>
              <a:t>Teams</a:t>
            </a:r>
            <a:r>
              <a:rPr lang="ja-JP" altLang="en-US" sz="3600" kern="0">
                <a:ea typeface="游ゴシック"/>
              </a:rPr>
              <a:t>内の単振り子の実験ワークシートに実験値を入力する</a:t>
            </a:r>
            <a:endParaRPr lang="en-US" altLang="ja-JP" sz="3600" kern="0">
              <a:ea typeface="游ゴシック"/>
            </a:endParaRPr>
          </a:p>
          <a:p>
            <a:pPr marL="0" indent="0">
              <a:buNone/>
              <a:defRPr/>
            </a:pPr>
            <a:r>
              <a:rPr lang="ja-JP" altLang="en-US" sz="3600" kern="0">
                <a:ea typeface="游ゴシック"/>
              </a:rPr>
              <a:t>（計測値入力シートとグラフ作成用シート）</a:t>
            </a:r>
            <a:endParaRPr lang="en-US" altLang="ja-JP" sz="3600" kern="0"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825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E33B9-1C59-F8C9-335B-4ED93F40C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7650BE-4080-9966-85A7-C2C13E9D8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F33BC12-6F54-5C77-E745-9F514E6A4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B55DBD4-A248-41C7-FBCD-45B671E65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B338DC0-9429-E168-42B6-7832D58E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0ADCF09-8C2F-48B1-FB6C-4AA2B9D2E52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考察の仕方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7940447-6AC7-FE43-524F-C6E6FD2E2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1450981"/>
            <a:ext cx="2187914" cy="66190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b="1" kern="0" dirty="0">
                <a:ea typeface="游ゴシック"/>
              </a:rPr>
              <a:t>実験結果</a:t>
            </a:r>
            <a:endParaRPr lang="en-US" altLang="ja-JP" sz="3600" b="1" kern="0" dirty="0">
              <a:ea typeface="游ゴシック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8F69029-B8EA-0116-A1E4-0085EFD41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3136730"/>
            <a:ext cx="2187914" cy="66190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b="1" kern="0" dirty="0">
                <a:ea typeface="游ゴシック"/>
              </a:rPr>
              <a:t>考察</a:t>
            </a:r>
            <a:endParaRPr lang="en-US" altLang="ja-JP" sz="3600" b="1" kern="0" dirty="0">
              <a:ea typeface="游ゴシック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DD957F62-5A1D-9553-7E07-85FC6D72B21B}"/>
              </a:ext>
            </a:extLst>
          </p:cNvPr>
          <p:cNvSpPr/>
          <p:nvPr/>
        </p:nvSpPr>
        <p:spPr>
          <a:xfrm>
            <a:off x="1633492" y="2254927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124FA70-8949-DDBC-BE5F-2DB78C966A5C}"/>
              </a:ext>
            </a:extLst>
          </p:cNvPr>
          <p:cNvSpPr/>
          <p:nvPr/>
        </p:nvSpPr>
        <p:spPr>
          <a:xfrm>
            <a:off x="1643842" y="3863265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87543FA-3874-2906-4045-849A4B3D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004" y="2220056"/>
            <a:ext cx="7521913" cy="6619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実験結果で得られたことのみを書く</a:t>
            </a:r>
            <a:endParaRPr lang="en-US" altLang="ja-JP" sz="3600" kern="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6429D19-46E6-2164-46F6-D735A457B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000" y="3843962"/>
            <a:ext cx="8400806" cy="11275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⑴</a:t>
            </a:r>
            <a:r>
              <a:rPr lang="ja-JP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結果が予測（文献値・理論値）</a:t>
            </a:r>
            <a:r>
              <a:rPr lang="ja-JP" altLang="en-US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と</a:t>
            </a:r>
            <a:r>
              <a:rPr lang="ja-JP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異なっていた場合に，その理由と分析</a:t>
            </a:r>
          </a:p>
          <a:p>
            <a:pPr marL="0" indent="0" eaLnBrk="1" hangingPunct="1">
              <a:buNone/>
              <a:defRPr/>
            </a:pPr>
            <a:endParaRPr lang="en-US" altLang="ja-JP" sz="3600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C016F33-C9C3-4599-C14B-69E39355D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004" y="5076067"/>
            <a:ext cx="7521913" cy="6619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100" dirty="0">
                <a:effectLst/>
                <a:ea typeface="游ゴシック" panose="020B0400000000000000" pitchFamily="50" charset="-128"/>
                <a:cs typeface="メイリオ" panose="020B0604030504040204" pitchFamily="50" charset="-128"/>
              </a:rPr>
              <a:t>⑵</a:t>
            </a:r>
            <a:r>
              <a:rPr lang="ja-JP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結果から推測・予想される事項の説明　結果で書いたことの考察</a:t>
            </a:r>
            <a:r>
              <a:rPr lang="en-US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 </a:t>
            </a:r>
            <a:endParaRPr lang="ja-JP" altLang="ja-JP" sz="36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ja-JP" altLang="ja-JP" sz="3600" kern="100" dirty="0">
              <a:effectLst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pPr marL="0" indent="0" eaLnBrk="1" hangingPunct="1">
              <a:buNone/>
              <a:defRPr/>
            </a:pPr>
            <a:endParaRPr lang="en-US" altLang="ja-JP" sz="3600" kern="0" dirty="0"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76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7481-4E80-7FD2-62FC-F70DF919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DAD337-A50C-D0EA-D054-EF0E63D1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0CA607-A131-0FAD-F8D6-87CD0032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3DC231-982B-77DB-D54A-BED05A0DB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B12717-4FC6-5C34-B04B-4596C8E0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27A714B-CC71-389C-1667-55A7A021FE0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仮説を立てよう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103B83-D731-E0BC-C269-81A131D3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1450981"/>
            <a:ext cx="9364372" cy="18160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実験結果をもとに</a:t>
            </a:r>
            <a:r>
              <a:rPr lang="en-US" altLang="ja-JP" sz="3600" kern="0" dirty="0"/>
              <a:t>4.0</a:t>
            </a:r>
            <a:r>
              <a:rPr lang="ja-JP" altLang="en-US" sz="3600" kern="0" dirty="0"/>
              <a:t>秒で一往復する振り子を作るには、どのような振り子の条件にすればいいかグループで仮説を立てよう。</a:t>
            </a:r>
            <a:endParaRPr lang="en-US" altLang="ja-JP" sz="3600" kern="0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D3A49B2-72CF-36DB-2C3E-266236E80C6F}"/>
              </a:ext>
            </a:extLst>
          </p:cNvPr>
          <p:cNvSpPr/>
          <p:nvPr/>
        </p:nvSpPr>
        <p:spPr>
          <a:xfrm>
            <a:off x="1545601" y="3591018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6FA2D5C-FFAF-9901-A544-7EF41891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882" y="3578137"/>
            <a:ext cx="7521913" cy="6619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ja-JP" sz="3600" kern="0" dirty="0"/>
              <a:t>Teams</a:t>
            </a:r>
            <a:r>
              <a:rPr lang="ja-JP" altLang="en-US" sz="3600" kern="0" dirty="0"/>
              <a:t>内の振り子作成シートに入力しよう。</a:t>
            </a:r>
            <a:endParaRPr lang="en-US" altLang="ja-JP" sz="3600" kern="0" dirty="0"/>
          </a:p>
        </p:txBody>
      </p:sp>
    </p:spTree>
    <p:extLst>
      <p:ext uri="{BB962C8B-B14F-4D97-AF65-F5344CB8AC3E}">
        <p14:creationId xmlns:p14="http://schemas.microsoft.com/office/powerpoint/2010/main" val="159816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018C-9492-EC2E-7319-99311A4A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434D7B-95AF-F515-1C34-8C3F1EB39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31F7FF0-63F5-FCBB-7B56-7DED9172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20CD09-D921-8747-7FF6-CC2D8FB2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9E090C-CAAA-5045-5A65-A7623FA16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E4CA6F1-45A6-2F07-78F4-DDED1A5A2DBC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本日</a:t>
            </a:r>
            <a:r>
              <a:rPr lang="en-US" altLang="ja-JP"/>
              <a:t>(10/31)</a:t>
            </a:r>
            <a:r>
              <a:rPr lang="ja-JP" altLang="en-US"/>
              <a:t>の日程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931CD04-BD35-1B7F-A644-F779903E1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1887114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振り子作成</a:t>
            </a:r>
            <a:endParaRPr lang="en-US" altLang="ja-JP" sz="3600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328EB61-012B-C729-A90E-554EFD484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089" y="1888116"/>
            <a:ext cx="4338637" cy="80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10</a:t>
            </a:r>
            <a:r>
              <a:rPr lang="ja-JP" altLang="en-US" sz="3600" kern="0"/>
              <a:t>月</a:t>
            </a:r>
            <a:r>
              <a:rPr lang="en-US" altLang="ja-JP" sz="3600" kern="0"/>
              <a:t>31</a:t>
            </a:r>
            <a:r>
              <a:rPr lang="ja-JP" altLang="en-US" sz="3600" kern="0"/>
              <a:t>日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B7F094C-C1A6-C794-6560-4064D8A7A310}"/>
              </a:ext>
            </a:extLst>
          </p:cNvPr>
          <p:cNvSpPr/>
          <p:nvPr/>
        </p:nvSpPr>
        <p:spPr>
          <a:xfrm>
            <a:off x="1915886" y="2885157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D07FCE3-2399-8E93-E2C4-0B11E8F57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006" y="2749188"/>
            <a:ext cx="8078966" cy="12168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前回の基礎実験から仮説を立て</a:t>
            </a:r>
            <a:endParaRPr lang="en-US" altLang="ja-JP" sz="3600" kern="0"/>
          </a:p>
          <a:p>
            <a:pPr marL="0" indent="0" eaLnBrk="1" hangingPunct="1">
              <a:buNone/>
              <a:defRPr/>
            </a:pPr>
            <a:r>
              <a:rPr lang="ja-JP" altLang="en-US" sz="3600" kern="0"/>
              <a:t>周期が</a:t>
            </a:r>
            <a:r>
              <a:rPr lang="en-US" altLang="ja-JP" sz="3600" kern="0"/>
              <a:t>2.0</a:t>
            </a:r>
            <a:r>
              <a:rPr lang="ja-JP" altLang="en-US" sz="3600" kern="0"/>
              <a:t>秒の振り子を作成しよう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175CAFCB-5D14-66A0-BEAB-746FB7F4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4180380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目標</a:t>
            </a:r>
            <a:endParaRPr lang="en-US" altLang="ja-JP" sz="3600" b="1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18FDE6E-38FA-C255-C557-6951217AB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587" y="5190449"/>
            <a:ext cx="6833640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仮説を検証しよう。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373294D-B51E-7733-1E76-307BCA307E26}"/>
              </a:ext>
            </a:extLst>
          </p:cNvPr>
          <p:cNvSpPr/>
          <p:nvPr/>
        </p:nvSpPr>
        <p:spPr>
          <a:xfrm>
            <a:off x="1903064" y="5072104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99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D41C-65F6-99E2-2F5F-9A5ADEFB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2E865E-435A-F71F-61C3-80290C73D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77AFBC0-ED4B-53BE-ECC5-3F3AFDBAA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4118FD-498A-E2BC-EDE7-01D37950D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71072BD-22DF-102A-F5FA-AF48543C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5142333-D53E-35D7-DCB7-EA23B04E922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前回の振り返り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3744BC-18AB-9095-16F4-9AA694D3F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100" y="1485364"/>
            <a:ext cx="4199060" cy="4445410"/>
          </a:xfrm>
          <a:prstGeom prst="rect">
            <a:avLst/>
          </a:prstGeom>
        </p:spPr>
      </p:pic>
      <p:pic>
        <p:nvPicPr>
          <p:cNvPr id="9" name="コンテンツ プレースホルダー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B3FD815-3034-6074-2ADC-988909DF2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50507" r="65260" b="31681"/>
          <a:stretch/>
        </p:blipFill>
        <p:spPr>
          <a:xfrm>
            <a:off x="5900531" y="2490651"/>
            <a:ext cx="5488550" cy="33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3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28F75-4982-E844-B270-94033017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04C40E-052F-5439-7378-2E3CB142C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CEC3C8E-9205-B493-3B7D-F3E3B37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15049E-DA01-8267-5853-482062AB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89E7B5-796B-1546-4B36-B94FA719F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4394A48-2C77-7F9D-1890-505C7A80B5E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前回の振り返り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8557A0-FBAC-E1D2-3DCD-2CC213204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880" y="1403476"/>
            <a:ext cx="4750120" cy="4036107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1207C9D-7A14-3677-D267-B8C15223A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506" y="1580040"/>
            <a:ext cx="4845886" cy="14353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周期の２乗は、ひもの</a:t>
            </a:r>
            <a:endParaRPr lang="en-US" altLang="ja-JP" sz="3600" kern="0"/>
          </a:p>
          <a:p>
            <a:pPr marL="0" indent="0" eaLnBrk="1" hangingPunct="1">
              <a:buNone/>
              <a:defRPr/>
            </a:pPr>
            <a:r>
              <a:rPr lang="ja-JP" altLang="en-US" sz="3600" kern="0"/>
              <a:t>長さに比例する。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33365EB2-A6DA-90AE-B43B-E73B165C79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1506" y="3371169"/>
                <a:ext cx="5312230" cy="7253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36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36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周期</m:t>
                          </m:r>
                        </m:e>
                        <m:sup>
                          <m:r>
                            <a:rPr lang="en-US" altLang="ja-JP" sz="36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36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36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ja-JP" sz="36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ja-JP" altLang="en-US" sz="36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ひもの</m:t>
                      </m:r>
                      <m:r>
                        <a:rPr lang="ja-JP" altLang="en-US" sz="36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長さ</m:t>
                      </m:r>
                    </m:oMath>
                  </m:oMathPara>
                </a14:m>
                <a:endParaRPr lang="en-US" altLang="ja-JP" sz="3600" kern="0"/>
              </a:p>
            </p:txBody>
          </p:sp>
        </mc:Choice>
        <mc:Fallback xmlns="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33365EB2-A6DA-90AE-B43B-E73B165C7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1506" y="3371169"/>
                <a:ext cx="5312230" cy="7253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17089245-1E38-5833-F682-544B3B8105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4188" y="4096511"/>
                <a:ext cx="3686122" cy="1435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altLang="ja-JP" sz="3600" b="0" i="1" kern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ja-JP" altLang="en-US" sz="3600" kern="0"/>
                  <a:t>はグラフの傾きを表している。</a:t>
                </a:r>
              </a:p>
            </p:txBody>
          </p:sp>
        </mc:Choice>
        <mc:Fallback xmlns="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17089245-1E38-5833-F682-544B3B810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188" y="4096511"/>
                <a:ext cx="3686122" cy="1435351"/>
              </a:xfrm>
              <a:prstGeom prst="rect">
                <a:avLst/>
              </a:prstGeom>
              <a:blipFill>
                <a:blip r:embed="rId6"/>
                <a:stretch>
                  <a:fillRect l="-4959" t="-6383" r="-4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013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7481-4E80-7FD2-62FC-F70DF919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DAD337-A50C-D0EA-D054-EF0E63D1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0CA607-A131-0FAD-F8D6-87CD0032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3DC231-982B-77DB-D54A-BED05A0DB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B12717-4FC6-5C34-B04B-4596C8E0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27A714B-CC71-389C-1667-55A7A021FE0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振り子を作ろう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103B83-D731-E0BC-C269-81A131D3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1450981"/>
            <a:ext cx="9364372" cy="18160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実験結果をもとに</a:t>
            </a:r>
            <a:r>
              <a:rPr lang="en-US" altLang="ja-JP" sz="3600" kern="0"/>
              <a:t>2.0</a:t>
            </a:r>
            <a:r>
              <a:rPr lang="ja-JP" altLang="en-US" sz="3600" kern="0"/>
              <a:t>秒で一往復する振り子を作るには、どのような振り子の条件にすればいいかグループで仮説を立てよう。</a:t>
            </a:r>
            <a:endParaRPr lang="en-US" altLang="ja-JP" sz="3600" kern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D3A49B2-72CF-36DB-2C3E-266236E80C6F}"/>
              </a:ext>
            </a:extLst>
          </p:cNvPr>
          <p:cNvSpPr/>
          <p:nvPr/>
        </p:nvSpPr>
        <p:spPr>
          <a:xfrm>
            <a:off x="1545601" y="3591018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6FA2D5C-FFAF-9901-A544-7EF41891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362" y="3588297"/>
            <a:ext cx="7816553" cy="13629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気づいたことは、振り子作成シートに入力しよう。</a:t>
            </a:r>
            <a:endParaRPr lang="en-US" altLang="ja-JP" sz="3600" kern="0"/>
          </a:p>
        </p:txBody>
      </p:sp>
    </p:spTree>
    <p:extLst>
      <p:ext uri="{BB962C8B-B14F-4D97-AF65-F5344CB8AC3E}">
        <p14:creationId xmlns:p14="http://schemas.microsoft.com/office/powerpoint/2010/main" val="170888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DBF0-5EBF-E192-BEF7-71ADF5AFB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8FFBF5-1BD1-17B4-4865-F5456120E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1D83271-A88E-0EDF-A542-BE2511FE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BB5D396-63C1-B9B2-96A2-1CF6221D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8C6D77-123C-A94F-4E30-A2BC274E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79991CF-BDBC-4312-F0EE-8C29F82009F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日程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385588E-E6DF-B860-3C80-4B02C8864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361" y="2002524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基礎実験</a:t>
            </a:r>
            <a:endParaRPr lang="en-US" altLang="ja-JP" sz="3600" b="1"/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3FA8A042-8230-7E6A-0B0C-9E1480EA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361" y="3293162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振り子作成</a:t>
            </a:r>
            <a:endParaRPr lang="en-US" altLang="ja-JP" sz="3600" b="1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F2A57D93-6176-51F7-A98E-79030B026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524" y="4704449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レポート</a:t>
            </a:r>
            <a:endParaRPr lang="en-US" altLang="ja-JP" sz="3600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984E908-2A72-65C5-AD9E-27D880BB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474" y="2039037"/>
            <a:ext cx="4338637" cy="80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10</a:t>
            </a:r>
            <a:r>
              <a:rPr lang="ja-JP" altLang="en-US" sz="3600" kern="0"/>
              <a:t>月</a:t>
            </a:r>
            <a:r>
              <a:rPr lang="en-US" altLang="ja-JP" sz="3600" kern="0"/>
              <a:t>24</a:t>
            </a:r>
            <a:r>
              <a:rPr lang="ja-JP" altLang="en-US" sz="3600" kern="0"/>
              <a:t>日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E973EB0-11C7-E0DF-89A1-677C4FA1E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174" y="3358249"/>
            <a:ext cx="4338637" cy="64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10</a:t>
            </a:r>
            <a:r>
              <a:rPr lang="ja-JP" altLang="en-US" sz="3600" kern="0"/>
              <a:t>月</a:t>
            </a:r>
            <a:r>
              <a:rPr lang="en-US" altLang="ja-JP" sz="3600" kern="0"/>
              <a:t>31</a:t>
            </a:r>
            <a:r>
              <a:rPr lang="ja-JP" altLang="en-US" sz="3600" kern="0"/>
              <a:t>日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D4891EF-B1CA-193C-FF9E-961C046B2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74" y="4725087"/>
            <a:ext cx="4338637" cy="64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5</a:t>
            </a:r>
            <a:r>
              <a:rPr lang="ja-JP" altLang="en-US" sz="3600" kern="0"/>
              <a:t>月</a:t>
            </a:r>
            <a:r>
              <a:rPr lang="en-US" altLang="ja-JP" sz="3600" kern="0"/>
              <a:t>2</a:t>
            </a:r>
            <a:r>
              <a:rPr lang="ja-JP" altLang="en-US" sz="3600" kern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53974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018C-9492-EC2E-7319-99311A4A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434D7B-95AF-F515-1C34-8C3F1EB39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31F7FF0-63F5-FCBB-7B56-7DED9172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20CD09-D921-8747-7FF6-CC2D8FB2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9E090C-CAAA-5045-5A65-A7623FA16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E4CA6F1-45A6-2F07-78F4-DDED1A5A2DBC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本日</a:t>
            </a:r>
            <a:r>
              <a:rPr lang="en-US" altLang="ja-JP" dirty="0"/>
              <a:t>(10/24)</a:t>
            </a:r>
            <a:r>
              <a:rPr lang="ja-JP" altLang="en-US" dirty="0"/>
              <a:t>の日程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931CD04-BD35-1B7F-A644-F779903E1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1887114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 dirty="0"/>
              <a:t>基礎実験</a:t>
            </a:r>
            <a:endParaRPr lang="en-US" altLang="ja-JP" sz="36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328EB61-012B-C729-A90E-554EFD484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089" y="1888116"/>
            <a:ext cx="4338637" cy="80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 dirty="0"/>
              <a:t>10</a:t>
            </a:r>
            <a:r>
              <a:rPr lang="ja-JP" altLang="en-US" sz="3600" kern="0" dirty="0"/>
              <a:t>月</a:t>
            </a:r>
            <a:r>
              <a:rPr lang="en-US" altLang="ja-JP" sz="3600" kern="0" dirty="0"/>
              <a:t>24</a:t>
            </a:r>
            <a:r>
              <a:rPr lang="ja-JP" altLang="en-US" sz="3600" kern="0" dirty="0"/>
              <a:t>日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B7F094C-C1A6-C794-6560-4064D8A7A310}"/>
              </a:ext>
            </a:extLst>
          </p:cNvPr>
          <p:cNvSpPr/>
          <p:nvPr/>
        </p:nvSpPr>
        <p:spPr>
          <a:xfrm>
            <a:off x="1915886" y="2885157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D07FCE3-2399-8E93-E2C4-0B11E8F57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226" y="2977943"/>
            <a:ext cx="7144879" cy="7503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振り子の運動の特徴を調べよう。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175CAFCB-5D14-66A0-BEAB-746FB7F4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3980081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 dirty="0"/>
              <a:t>目標</a:t>
            </a:r>
            <a:endParaRPr lang="en-US" altLang="ja-JP" sz="36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39BDF2E-0BF9-C677-73F2-4CE90809E39D}"/>
              </a:ext>
            </a:extLst>
          </p:cNvPr>
          <p:cNvGrpSpPr/>
          <p:nvPr/>
        </p:nvGrpSpPr>
        <p:grpSpPr>
          <a:xfrm>
            <a:off x="2357516" y="4911769"/>
            <a:ext cx="7678711" cy="1287915"/>
            <a:chOff x="2357516" y="4911769"/>
            <a:chExt cx="7678711" cy="1287915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218FDE6E-38FA-C255-C557-6951217AB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2587" y="4911769"/>
              <a:ext cx="6833640" cy="7181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buNone/>
                <a:defRPr/>
              </a:pPr>
              <a:r>
                <a:rPr lang="ja-JP" altLang="en-US" sz="3600" kern="0" dirty="0"/>
                <a:t>実験から仮説を立てよう。</a:t>
              </a: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0429C317-D0F7-AB45-37B4-E737877B7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516" y="5481534"/>
              <a:ext cx="3047293" cy="7181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buNone/>
                <a:defRPr/>
              </a:pPr>
              <a:r>
                <a:rPr lang="ja-JP" altLang="en-US" sz="3600" kern="0" dirty="0"/>
                <a:t>（予備実験）</a:t>
              </a:r>
            </a:p>
          </p:txBody>
        </p:sp>
      </p:grp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373294D-B51E-7733-1E76-307BCA307E26}"/>
              </a:ext>
            </a:extLst>
          </p:cNvPr>
          <p:cNvSpPr/>
          <p:nvPr/>
        </p:nvSpPr>
        <p:spPr>
          <a:xfrm>
            <a:off x="1903064" y="4871805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21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D41C-65F6-99E2-2F5F-9A5ADEFB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2E865E-435A-F71F-61C3-80290C73D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77AFBC0-ED4B-53BE-ECC5-3F3AFDBAA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4118FD-498A-E2BC-EDE7-01D37950D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71072BD-22DF-102A-F5FA-AF48543C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5142333-D53E-35D7-DCB7-EA23B04E922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振り子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7A82535-FDA0-4B48-874C-AD6A6744C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3" y="1841601"/>
            <a:ext cx="3865792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周期とは、、、、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D51208B-B8FD-A74E-62F9-D6F70564E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2705650"/>
            <a:ext cx="4860091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>
                <a:solidFill>
                  <a:srgbClr val="FF0000"/>
                </a:solidFill>
              </a:rPr>
              <a:t>物体が一往復する時間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E6DE7F7-B3E5-F21C-F823-49DCD51E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88" y="1842075"/>
            <a:ext cx="3157681" cy="35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6C4FE-EC30-D85F-6A35-22BC10FB6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E8050F-8EF9-35C8-9084-2EDE20BD9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F878C8C-EFD4-EA9E-CD00-D2C969FEF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3289DB-1A97-6E70-A44A-C85193633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57BA03-A89C-727D-1ED4-55C7F647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24600DF-6F19-FB07-7941-791BEE74D926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振り子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D733CCB-6099-502E-F410-DE0BC7C2D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1591466"/>
            <a:ext cx="6833640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小学校５年生「振り子の運動」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C47F72C-E275-6EC0-0368-013C100D6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2291726"/>
            <a:ext cx="9840465" cy="34844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振り子の運動や規則性について、振り子の周期に着目し、おもりの重さや振り子の長さなどの条件を制御しながら調べた。その結果、振り子が一往復する時間は、（　　①　　）などによっては変わらないが、（　　②　　）にとって変わることが分かった。</a:t>
            </a:r>
          </a:p>
        </p:txBody>
      </p:sp>
    </p:spTree>
    <p:extLst>
      <p:ext uri="{BB962C8B-B14F-4D97-AF65-F5344CB8AC3E}">
        <p14:creationId xmlns:p14="http://schemas.microsoft.com/office/powerpoint/2010/main" val="132051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37A74-E921-9570-BB55-80D1B4D9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AC8CAF2-3A2B-5DD1-D79B-00EB239BC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9E7BF4-E7A0-26F1-819E-69FC66538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3DC72DD-EC91-D988-F7CB-A6EA86FD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F3F11D7-E595-4C0B-F659-8CB1BF71F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8A12CE3-0E1F-EA8B-53F6-2F1D65B344EF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実験方法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FD4762-7F7C-D074-5B4C-7D015352C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1841600"/>
            <a:ext cx="10276386" cy="12744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⑴振り子の長さを変え、周期をストップウォッチで測定する。振る角度は任意。</a:t>
            </a:r>
            <a:endParaRPr lang="en-US" altLang="ja-JP" sz="3600" kern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424408-1D3A-EA50-9BA6-257BD6B3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504" y="3261959"/>
            <a:ext cx="10501767" cy="13066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⑵１０往復の所要時間を測定し、周期を求める。これを５回以上を繰り返し、平均値を求める。</a:t>
            </a:r>
            <a:endParaRPr lang="en-US" altLang="ja-JP" sz="3600" kern="0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FEB081F-85E5-869A-BD41-29A96FA1387E}"/>
              </a:ext>
            </a:extLst>
          </p:cNvPr>
          <p:cNvGraphicFramePr>
            <a:graphicFrameLocks noGrp="1"/>
          </p:cNvGraphicFramePr>
          <p:nvPr/>
        </p:nvGraphicFramePr>
        <p:xfrm>
          <a:off x="1209187" y="4569270"/>
          <a:ext cx="9340788" cy="1562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3413">
                  <a:extLst>
                    <a:ext uri="{9D8B030D-6E8A-4147-A177-3AD203B41FA5}">
                      <a16:colId xmlns:a16="http://schemas.microsoft.com/office/drawing/2014/main" val="786153180"/>
                    </a:ext>
                  </a:extLst>
                </a:gridCol>
                <a:gridCol w="3790765">
                  <a:extLst>
                    <a:ext uri="{9D8B030D-6E8A-4147-A177-3AD203B41FA5}">
                      <a16:colId xmlns:a16="http://schemas.microsoft.com/office/drawing/2014/main" val="4174074523"/>
                    </a:ext>
                  </a:extLst>
                </a:gridCol>
                <a:gridCol w="2096610">
                  <a:extLst>
                    <a:ext uri="{9D8B030D-6E8A-4147-A177-3AD203B41FA5}">
                      <a16:colId xmlns:a16="http://schemas.microsoft.com/office/drawing/2014/main" val="4026045488"/>
                    </a:ext>
                  </a:extLst>
                </a:gridCol>
              </a:tblGrid>
              <a:tr h="7185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制御する（変化させる）条件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制御しない（変化させない）条件</a:t>
                      </a:r>
                      <a:endParaRPr kumimoji="1" lang="en-US" altLang="ja-JP" dirty="0"/>
                    </a:p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測定する物質量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609171"/>
                  </a:ext>
                </a:extLst>
              </a:tr>
              <a:tr h="6478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振り子の長さ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質量、角度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周期</a:t>
                      </a:r>
                      <a:r>
                        <a:rPr kumimoji="1" lang="en-US" altLang="ja-JP" dirty="0"/>
                        <a:t>T[</a:t>
                      </a:r>
                      <a:r>
                        <a:rPr kumimoji="1" lang="ja-JP" altLang="en-US" dirty="0"/>
                        <a:t>秒</a:t>
                      </a:r>
                      <a:r>
                        <a:rPr kumimoji="1" lang="en-US" altLang="ja-JP" dirty="0"/>
                        <a:t>]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862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39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F5CB740C-4252-E882-7531-48CAA039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808" y="661756"/>
            <a:ext cx="3998015" cy="11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ja-JP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単振り子</a:t>
            </a:r>
          </a:p>
        </p:txBody>
      </p:sp>
      <p:grpSp>
        <p:nvGrpSpPr>
          <p:cNvPr id="8198" name="グループ化 7">
            <a:extLst>
              <a:ext uri="{FF2B5EF4-FFF2-40B4-BE49-F238E27FC236}">
                <a16:creationId xmlns:a16="http://schemas.microsoft.com/office/drawing/2014/main" id="{19893C8B-62AC-FEBA-98F9-09326649841B}"/>
              </a:ext>
            </a:extLst>
          </p:cNvPr>
          <p:cNvGrpSpPr>
            <a:grpSpLocks/>
          </p:cNvGrpSpPr>
          <p:nvPr/>
        </p:nvGrpSpPr>
        <p:grpSpPr bwMode="auto">
          <a:xfrm rot="21415708">
            <a:off x="3394076" y="2501901"/>
            <a:ext cx="1368425" cy="2627313"/>
            <a:chOff x="1835696" y="2600908"/>
            <a:chExt cx="1368152" cy="2628292"/>
          </a:xfrm>
        </p:grpSpPr>
        <p:cxnSp>
          <p:nvCxnSpPr>
            <p:cNvPr id="8224" name="直線コネクタ 3">
              <a:extLst>
                <a:ext uri="{FF2B5EF4-FFF2-40B4-BE49-F238E27FC236}">
                  <a16:creationId xmlns:a16="http://schemas.microsoft.com/office/drawing/2014/main" id="{19B5D641-D8A5-399B-CC9E-6D62FFCAC5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835696" y="2600908"/>
              <a:ext cx="1116124" cy="23762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A203D1B5-795D-BAD1-7E3A-3D633720FBBA}"/>
                </a:ext>
              </a:extLst>
            </p:cNvPr>
            <p:cNvSpPr/>
            <p:nvPr/>
          </p:nvSpPr>
          <p:spPr bwMode="auto">
            <a:xfrm>
              <a:off x="2699792" y="4725144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8199" name="グループ化 8">
            <a:extLst>
              <a:ext uri="{FF2B5EF4-FFF2-40B4-BE49-F238E27FC236}">
                <a16:creationId xmlns:a16="http://schemas.microsoft.com/office/drawing/2014/main" id="{01551986-0333-7C7C-A5B9-AFB25B315BC1}"/>
              </a:ext>
            </a:extLst>
          </p:cNvPr>
          <p:cNvGrpSpPr>
            <a:grpSpLocks/>
          </p:cNvGrpSpPr>
          <p:nvPr/>
        </p:nvGrpSpPr>
        <p:grpSpPr bwMode="auto">
          <a:xfrm rot="3473109">
            <a:off x="1895476" y="2525713"/>
            <a:ext cx="1368425" cy="2628901"/>
            <a:chOff x="1835696" y="2600908"/>
            <a:chExt cx="1368152" cy="2628292"/>
          </a:xfrm>
        </p:grpSpPr>
        <p:cxnSp>
          <p:nvCxnSpPr>
            <p:cNvPr id="8220" name="直線コネクタ 9">
              <a:extLst>
                <a:ext uri="{FF2B5EF4-FFF2-40B4-BE49-F238E27FC236}">
                  <a16:creationId xmlns:a16="http://schemas.microsoft.com/office/drawing/2014/main" id="{9DDA33BB-CD0E-533D-3EDC-508F93CB49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835696" y="2600908"/>
              <a:ext cx="1116124" cy="23762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BC77AC85-CBA4-B2E5-25DD-73B8577DEB10}"/>
                </a:ext>
              </a:extLst>
            </p:cNvPr>
            <p:cNvSpPr/>
            <p:nvPr/>
          </p:nvSpPr>
          <p:spPr bwMode="auto">
            <a:xfrm>
              <a:off x="2699792" y="4725144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8200" name="フリーフォーム: 図形 21">
            <a:extLst>
              <a:ext uri="{FF2B5EF4-FFF2-40B4-BE49-F238E27FC236}">
                <a16:creationId xmlns:a16="http://schemas.microsoft.com/office/drawing/2014/main" id="{D795B734-7EA0-2C21-6CE3-6FBF4F697991}"/>
              </a:ext>
            </a:extLst>
          </p:cNvPr>
          <p:cNvSpPr>
            <a:spLocks/>
          </p:cNvSpPr>
          <p:nvPr/>
        </p:nvSpPr>
        <p:spPr bwMode="auto">
          <a:xfrm>
            <a:off x="2209801" y="4851400"/>
            <a:ext cx="2087563" cy="217488"/>
          </a:xfrm>
          <a:custGeom>
            <a:avLst/>
            <a:gdLst>
              <a:gd name="T0" fmla="*/ 0 w 1865376"/>
              <a:gd name="T1" fmla="*/ 0 h 256083"/>
              <a:gd name="T2" fmla="*/ 1251692 w 1865376"/>
              <a:gd name="T3" fmla="*/ 184225 h 256083"/>
              <a:gd name="T4" fmla="*/ 2335475 w 1865376"/>
              <a:gd name="T5" fmla="*/ 17545 h 256083"/>
              <a:gd name="T6" fmla="*/ 2335475 w 1865376"/>
              <a:gd name="T7" fmla="*/ 17545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8201" name="直線矢印コネクタ 23">
            <a:extLst>
              <a:ext uri="{FF2B5EF4-FFF2-40B4-BE49-F238E27FC236}">
                <a16:creationId xmlns:a16="http://schemas.microsoft.com/office/drawing/2014/main" id="{7F738079-DE17-7305-660C-856AAFF9C9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65650" y="4852988"/>
            <a:ext cx="0" cy="1168400"/>
          </a:xfrm>
          <a:prstGeom prst="straightConnector1">
            <a:avLst/>
          </a:prstGeom>
          <a:noFill/>
          <a:ln w="50800" algn="ctr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2" name="直線コネクタ 25">
            <a:extLst>
              <a:ext uri="{FF2B5EF4-FFF2-40B4-BE49-F238E27FC236}">
                <a16:creationId xmlns:a16="http://schemas.microsoft.com/office/drawing/2014/main" id="{A1065019-DCDB-874C-8BFF-B0AF62B875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4225" y="2562225"/>
            <a:ext cx="2266950" cy="4179888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直線コネクタ 26">
            <a:extLst>
              <a:ext uri="{FF2B5EF4-FFF2-40B4-BE49-F238E27FC236}">
                <a16:creationId xmlns:a16="http://schemas.microsoft.com/office/drawing/2014/main" id="{EA06A090-AA50-A0E8-C433-9F5734DE12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4225" y="2562225"/>
            <a:ext cx="0" cy="4083050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4" name="直線コネクタ 29">
            <a:extLst>
              <a:ext uri="{FF2B5EF4-FFF2-40B4-BE49-F238E27FC236}">
                <a16:creationId xmlns:a16="http://schemas.microsoft.com/office/drawing/2014/main" id="{3CA214B0-7791-0BDB-CC70-ED9842D38F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36989" y="4587875"/>
            <a:ext cx="1241425" cy="712788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5" name="フリーフォーム: 図形 34">
            <a:extLst>
              <a:ext uri="{FF2B5EF4-FFF2-40B4-BE49-F238E27FC236}">
                <a16:creationId xmlns:a16="http://schemas.microsoft.com/office/drawing/2014/main" id="{4AB88C95-8587-C421-9843-F71B38246FE8}"/>
              </a:ext>
            </a:extLst>
          </p:cNvPr>
          <p:cNvSpPr>
            <a:spLocks/>
          </p:cNvSpPr>
          <p:nvPr/>
        </p:nvSpPr>
        <p:spPr bwMode="auto">
          <a:xfrm rot="19558711">
            <a:off x="3335339" y="3232151"/>
            <a:ext cx="350837" cy="112713"/>
          </a:xfrm>
          <a:custGeom>
            <a:avLst/>
            <a:gdLst>
              <a:gd name="T0" fmla="*/ 0 w 1865376"/>
              <a:gd name="T1" fmla="*/ 0 h 256083"/>
              <a:gd name="T2" fmla="*/ 35453 w 1865376"/>
              <a:gd name="T3" fmla="*/ 49762 h 256083"/>
              <a:gd name="T4" fmla="*/ 66150 w 1865376"/>
              <a:gd name="T5" fmla="*/ 4739 h 256083"/>
              <a:gd name="T6" fmla="*/ 66150 w 1865376"/>
              <a:gd name="T7" fmla="*/ 4739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8206" name="直線コネクタ 35">
            <a:extLst>
              <a:ext uri="{FF2B5EF4-FFF2-40B4-BE49-F238E27FC236}">
                <a16:creationId xmlns:a16="http://schemas.microsoft.com/office/drawing/2014/main" id="{6B64CD1D-4C75-0024-FDAE-FEB91811B4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62450" y="5649913"/>
            <a:ext cx="801688" cy="508000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7" name="直線コネクタ 36">
            <a:extLst>
              <a:ext uri="{FF2B5EF4-FFF2-40B4-BE49-F238E27FC236}">
                <a16:creationId xmlns:a16="http://schemas.microsoft.com/office/drawing/2014/main" id="{8D348EB7-DFD9-5ADA-6E30-D255676B75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8775" y="5180014"/>
            <a:ext cx="661988" cy="1273175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8" name="直線矢印コネクタ 41">
            <a:extLst>
              <a:ext uri="{FF2B5EF4-FFF2-40B4-BE49-F238E27FC236}">
                <a16:creationId xmlns:a16="http://schemas.microsoft.com/office/drawing/2014/main" id="{7FB0A955-0C2E-E1EA-DCF8-89786C93EC7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70363" y="4886326"/>
            <a:ext cx="392112" cy="258763"/>
          </a:xfrm>
          <a:prstGeom prst="straightConnector1">
            <a:avLst/>
          </a:prstGeom>
          <a:noFill/>
          <a:ln w="730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9" name="吹き出し: 線 50">
            <a:extLst>
              <a:ext uri="{FF2B5EF4-FFF2-40B4-BE49-F238E27FC236}">
                <a16:creationId xmlns:a16="http://schemas.microsoft.com/office/drawing/2014/main" id="{6124011C-5B23-5951-05BE-0463FB288211}"/>
              </a:ext>
            </a:extLst>
          </p:cNvPr>
          <p:cNvSpPr>
            <a:spLocks/>
          </p:cNvSpPr>
          <p:nvPr/>
        </p:nvSpPr>
        <p:spPr bwMode="auto">
          <a:xfrm>
            <a:off x="5827714" y="5665788"/>
            <a:ext cx="2568575" cy="576262"/>
          </a:xfrm>
          <a:prstGeom prst="borderCallout1">
            <a:avLst>
              <a:gd name="adj1" fmla="val 58949"/>
              <a:gd name="adj2" fmla="val -176"/>
              <a:gd name="adj3" fmla="val -22903"/>
              <a:gd name="adj4" fmla="val -48940"/>
            </a:avLst>
          </a:prstGeom>
          <a:solidFill>
            <a:schemeClr val="bg1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/>
              <a:t>重力：</a:t>
            </a:r>
            <a:r>
              <a:rPr lang="en-US" altLang="ja-JP" sz="3600"/>
              <a:t>mg</a:t>
            </a:r>
            <a:endParaRPr lang="ja-JP" altLang="en-US" sz="3600"/>
          </a:p>
        </p:txBody>
      </p:sp>
      <p:sp>
        <p:nvSpPr>
          <p:cNvPr id="8210" name="吹き出し: 線 51">
            <a:extLst>
              <a:ext uri="{FF2B5EF4-FFF2-40B4-BE49-F238E27FC236}">
                <a16:creationId xmlns:a16="http://schemas.microsoft.com/office/drawing/2014/main" id="{F86EDDAD-997D-8D02-B03B-EDFC23BA06A8}"/>
              </a:ext>
            </a:extLst>
          </p:cNvPr>
          <p:cNvSpPr>
            <a:spLocks/>
          </p:cNvSpPr>
          <p:nvPr/>
        </p:nvSpPr>
        <p:spPr bwMode="auto">
          <a:xfrm>
            <a:off x="5332413" y="4903788"/>
            <a:ext cx="4508500" cy="576262"/>
          </a:xfrm>
          <a:prstGeom prst="borderCallout1">
            <a:avLst>
              <a:gd name="adj1" fmla="val 58949"/>
              <a:gd name="adj2" fmla="val -176"/>
              <a:gd name="adj3" fmla="val 12435"/>
              <a:gd name="adj4" fmla="val -19208"/>
            </a:avLst>
          </a:prstGeom>
          <a:solidFill>
            <a:schemeClr val="bg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/>
              <a:t>重力の成分：</a:t>
            </a:r>
            <a:r>
              <a:rPr lang="en-US" altLang="ja-JP" sz="3600"/>
              <a:t>mgsinθ</a:t>
            </a:r>
            <a:endParaRPr lang="ja-JP" altLang="en-US" sz="3600"/>
          </a:p>
        </p:txBody>
      </p:sp>
      <p:sp>
        <p:nvSpPr>
          <p:cNvPr id="8211" name="テキスト ボックス 52">
            <a:extLst>
              <a:ext uri="{FF2B5EF4-FFF2-40B4-BE49-F238E27FC236}">
                <a16:creationId xmlns:a16="http://schemas.microsoft.com/office/drawing/2014/main" id="{50542C70-D26A-0AFE-F018-38426B4B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3278188"/>
            <a:ext cx="55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/>
              <a:t>θ</a:t>
            </a:r>
            <a:endParaRPr lang="ja-JP" altLang="en-US" sz="3600"/>
          </a:p>
        </p:txBody>
      </p:sp>
      <p:sp>
        <p:nvSpPr>
          <p:cNvPr id="8212" name="フリーフォーム: 図形 54">
            <a:extLst>
              <a:ext uri="{FF2B5EF4-FFF2-40B4-BE49-F238E27FC236}">
                <a16:creationId xmlns:a16="http://schemas.microsoft.com/office/drawing/2014/main" id="{94E01585-3E62-302D-43BD-15A157C3F6C1}"/>
              </a:ext>
            </a:extLst>
          </p:cNvPr>
          <p:cNvSpPr>
            <a:spLocks/>
          </p:cNvSpPr>
          <p:nvPr/>
        </p:nvSpPr>
        <p:spPr bwMode="auto">
          <a:xfrm>
            <a:off x="2168526" y="4727575"/>
            <a:ext cx="2087563" cy="215900"/>
          </a:xfrm>
          <a:custGeom>
            <a:avLst/>
            <a:gdLst>
              <a:gd name="T0" fmla="*/ 0 w 1865376"/>
              <a:gd name="T1" fmla="*/ 0 h 256083"/>
              <a:gd name="T2" fmla="*/ 1251692 w 1865376"/>
              <a:gd name="T3" fmla="*/ 182880 h 256083"/>
              <a:gd name="T4" fmla="*/ 2335475 w 1865376"/>
              <a:gd name="T5" fmla="*/ 17417 h 256083"/>
              <a:gd name="T6" fmla="*/ 2335475 w 1865376"/>
              <a:gd name="T7" fmla="*/ 17417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7686A9A-5864-A275-5B6E-3DF32B4D990B}"/>
              </a:ext>
            </a:extLst>
          </p:cNvPr>
          <p:cNvSpPr txBox="1"/>
          <p:nvPr/>
        </p:nvSpPr>
        <p:spPr>
          <a:xfrm>
            <a:off x="4989826" y="3101926"/>
            <a:ext cx="6116639" cy="769441"/>
          </a:xfrm>
          <a:prstGeom prst="rect">
            <a:avLst/>
          </a:prstGeom>
          <a:ln w="317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周期</a:t>
            </a: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往復する時間</a:t>
            </a:r>
          </a:p>
        </p:txBody>
      </p:sp>
      <p:sp>
        <p:nvSpPr>
          <p:cNvPr id="8214" name="テキスト ボックス 56">
            <a:extLst>
              <a:ext uri="{FF2B5EF4-FFF2-40B4-BE49-F238E27FC236}">
                <a16:creationId xmlns:a16="http://schemas.microsoft.com/office/drawing/2014/main" id="{43771DFE-507C-D54B-03DD-A59E4583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239" y="5481638"/>
            <a:ext cx="560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/>
              <a:t>θ</a:t>
            </a:r>
            <a:endParaRPr lang="ja-JP" altLang="en-US" sz="3600"/>
          </a:p>
        </p:txBody>
      </p:sp>
      <p:sp>
        <p:nvSpPr>
          <p:cNvPr id="8215" name="フリーフォーム: 図形 57">
            <a:extLst>
              <a:ext uri="{FF2B5EF4-FFF2-40B4-BE49-F238E27FC236}">
                <a16:creationId xmlns:a16="http://schemas.microsoft.com/office/drawing/2014/main" id="{CA26F9F7-6555-7000-3129-109AF12F295A}"/>
              </a:ext>
            </a:extLst>
          </p:cNvPr>
          <p:cNvSpPr>
            <a:spLocks/>
          </p:cNvSpPr>
          <p:nvPr/>
        </p:nvSpPr>
        <p:spPr bwMode="auto">
          <a:xfrm rot="8819763">
            <a:off x="4257676" y="5394325"/>
            <a:ext cx="352425" cy="114300"/>
          </a:xfrm>
          <a:custGeom>
            <a:avLst/>
            <a:gdLst>
              <a:gd name="T0" fmla="*/ 0 w 1865376"/>
              <a:gd name="T1" fmla="*/ 0 h 256083"/>
              <a:gd name="T2" fmla="*/ 35613 w 1865376"/>
              <a:gd name="T3" fmla="*/ 50463 h 256083"/>
              <a:gd name="T4" fmla="*/ 66449 w 1865376"/>
              <a:gd name="T5" fmla="*/ 4806 h 256083"/>
              <a:gd name="T6" fmla="*/ 66449 w 1865376"/>
              <a:gd name="T7" fmla="*/ 4806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8216" name="直線コネクタ 59">
            <a:extLst>
              <a:ext uri="{FF2B5EF4-FFF2-40B4-BE49-F238E27FC236}">
                <a16:creationId xmlns:a16="http://schemas.microsoft.com/office/drawing/2014/main" id="{B2E166A1-C44E-FB5B-CF3A-1F1FF6A7515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562100" y="4508501"/>
            <a:ext cx="285750" cy="219075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7" name="直線コネクタ 60">
            <a:extLst>
              <a:ext uri="{FF2B5EF4-FFF2-40B4-BE49-F238E27FC236}">
                <a16:creationId xmlns:a16="http://schemas.microsoft.com/office/drawing/2014/main" id="{67957A55-66E7-EC37-B819-BEBEF21A792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40063" y="2328864"/>
            <a:ext cx="285750" cy="217487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8" name="直線矢印コネクタ 62">
            <a:extLst>
              <a:ext uri="{FF2B5EF4-FFF2-40B4-BE49-F238E27FC236}">
                <a16:creationId xmlns:a16="http://schemas.microsoft.com/office/drawing/2014/main" id="{98E748B6-21C5-DE80-ECDF-61A57AA238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31950" y="2420939"/>
            <a:ext cx="1511300" cy="2166937"/>
          </a:xfrm>
          <a:prstGeom prst="straightConnector1">
            <a:avLst/>
          </a:prstGeom>
          <a:noFill/>
          <a:ln w="41275" algn="ctr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6" name="テキスト ボックス 9215">
            <a:extLst>
              <a:ext uri="{FF2B5EF4-FFF2-40B4-BE49-F238E27FC236}">
                <a16:creationId xmlns:a16="http://schemas.microsoft.com/office/drawing/2014/main" id="{5AE6A674-C61A-7560-AB2D-C588E509902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9938" y="3049919"/>
            <a:ext cx="559103" cy="6463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ja-JP" altLang="en-US">
                <a:noFill/>
              </a:rPr>
              <a:t> 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32596A65-9684-EA4B-83B8-B6578435F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507999"/>
            <a:ext cx="6985000" cy="15843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単振り子の周期：</a:t>
            </a:r>
            <a:r>
              <a:rPr lang="en-US" altLang="ja-JP" sz="3600" dirty="0">
                <a:solidFill>
                  <a:srgbClr val="FFFF00"/>
                </a:solidFill>
              </a:rPr>
              <a:t>T</a:t>
            </a:r>
            <a:r>
              <a:rPr lang="ja-JP" altLang="en-US" sz="3600" dirty="0">
                <a:solidFill>
                  <a:schemeClr val="bg1"/>
                </a:solidFill>
              </a:rPr>
              <a:t>を測定する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→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往復の時間を計り、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で割る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DD92AA7E-CD1A-0659-6C4A-C1917B6F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561975"/>
            <a:ext cx="85264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>
            <a:extLst>
              <a:ext uri="{FF2B5EF4-FFF2-40B4-BE49-F238E27FC236}">
                <a16:creationId xmlns:a16="http://schemas.microsoft.com/office/drawing/2014/main" id="{AA0E0E38-972F-F687-2484-A08EAB93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1" y="1019175"/>
            <a:ext cx="3800475" cy="30924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単振り子の周期：</a:t>
            </a:r>
            <a:r>
              <a:rPr lang="en-US" altLang="ja-JP" sz="3600" dirty="0">
                <a:solidFill>
                  <a:srgbClr val="FFFF00"/>
                </a:solidFill>
              </a:rPr>
              <a:t>T</a:t>
            </a:r>
            <a:r>
              <a:rPr lang="ja-JP" altLang="en-US" sz="3600" dirty="0">
                <a:solidFill>
                  <a:schemeClr val="bg1"/>
                </a:solidFill>
              </a:rPr>
              <a:t>を測定する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→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往復の時間を計り、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で割る</a:t>
            </a:r>
          </a:p>
        </p:txBody>
      </p:sp>
      <p:sp>
        <p:nvSpPr>
          <p:cNvPr id="12293" name="楕円 5">
            <a:extLst>
              <a:ext uri="{FF2B5EF4-FFF2-40B4-BE49-F238E27FC236}">
                <a16:creationId xmlns:a16="http://schemas.microsoft.com/office/drawing/2014/main" id="{9C3C19FF-A3DF-0898-294C-E7874D055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1" y="548481"/>
            <a:ext cx="3311525" cy="5761038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FA40089A-95AB-3D40-9A2E-452F0979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6700"/>
            <a:ext cx="8786812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図 4">
            <a:extLst>
              <a:ext uri="{FF2B5EF4-FFF2-40B4-BE49-F238E27FC236}">
                <a16:creationId xmlns:a16="http://schemas.microsoft.com/office/drawing/2014/main" id="{3408B279-31D8-C61F-0509-24AB03AC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422401"/>
            <a:ext cx="7091363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楕円 3">
            <a:extLst>
              <a:ext uri="{FF2B5EF4-FFF2-40B4-BE49-F238E27FC236}">
                <a16:creationId xmlns:a16="http://schemas.microsoft.com/office/drawing/2014/main" id="{0FD4920C-DE9D-DC9F-50B7-CF15A1E87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3051"/>
            <a:ext cx="2089150" cy="2087563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3317" name="楕円 5">
            <a:extLst>
              <a:ext uri="{FF2B5EF4-FFF2-40B4-BE49-F238E27FC236}">
                <a16:creationId xmlns:a16="http://schemas.microsoft.com/office/drawing/2014/main" id="{3D0F8F0D-6E8E-A6E4-6FB1-AED41F9D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568450"/>
            <a:ext cx="3846513" cy="3721100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3318" name="矢印: 下 6">
            <a:extLst>
              <a:ext uri="{FF2B5EF4-FFF2-40B4-BE49-F238E27FC236}">
                <a16:creationId xmlns:a16="http://schemas.microsoft.com/office/drawing/2014/main" id="{78BA7BCA-F072-2007-D1DF-DE63D8EF1DED}"/>
              </a:ext>
            </a:extLst>
          </p:cNvPr>
          <p:cNvSpPr>
            <a:spLocks noChangeArrowheads="1"/>
          </p:cNvSpPr>
          <p:nvPr/>
        </p:nvSpPr>
        <p:spPr bwMode="auto">
          <a:xfrm rot="3938620">
            <a:off x="5702301" y="1441451"/>
            <a:ext cx="1044575" cy="1654175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2" name="矢印: 下 6">
            <a:extLst>
              <a:ext uri="{FF2B5EF4-FFF2-40B4-BE49-F238E27FC236}">
                <a16:creationId xmlns:a16="http://schemas.microsoft.com/office/drawing/2014/main" id="{80E4D0AF-ED48-9825-03A9-56975270C53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38028" y="2190397"/>
            <a:ext cx="379811" cy="1937744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3" name="矢印: 下 6">
            <a:extLst>
              <a:ext uri="{FF2B5EF4-FFF2-40B4-BE49-F238E27FC236}">
                <a16:creationId xmlns:a16="http://schemas.microsoft.com/office/drawing/2014/main" id="{2147960A-D3CD-7AA3-73D7-E170FCCB9748}"/>
              </a:ext>
            </a:extLst>
          </p:cNvPr>
          <p:cNvSpPr>
            <a:spLocks noChangeArrowheads="1"/>
          </p:cNvSpPr>
          <p:nvPr/>
        </p:nvSpPr>
        <p:spPr bwMode="auto">
          <a:xfrm rot="7226126">
            <a:off x="3700649" y="2600641"/>
            <a:ext cx="421024" cy="2487571"/>
          </a:xfrm>
          <a:prstGeom prst="downArrow">
            <a:avLst>
              <a:gd name="adj1" fmla="val 40256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A1B41CA4-DF03-1900-44E0-43FDCEDF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0264" y="913338"/>
            <a:ext cx="2604974" cy="8982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一致させる</a:t>
            </a:r>
          </a:p>
        </p:txBody>
      </p:sp>
      <p:sp>
        <p:nvSpPr>
          <p:cNvPr id="5" name="矢印: 下 6">
            <a:extLst>
              <a:ext uri="{FF2B5EF4-FFF2-40B4-BE49-F238E27FC236}">
                <a16:creationId xmlns:a16="http://schemas.microsoft.com/office/drawing/2014/main" id="{C1656E55-ADCB-2D8F-0165-B7BA65541E48}"/>
              </a:ext>
            </a:extLst>
          </p:cNvPr>
          <p:cNvSpPr>
            <a:spLocks noChangeArrowheads="1"/>
          </p:cNvSpPr>
          <p:nvPr/>
        </p:nvSpPr>
        <p:spPr bwMode="auto">
          <a:xfrm rot="7226126">
            <a:off x="9053626" y="735343"/>
            <a:ext cx="200720" cy="1431494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6" name="矢印: 下 6">
            <a:extLst>
              <a:ext uri="{FF2B5EF4-FFF2-40B4-BE49-F238E27FC236}">
                <a16:creationId xmlns:a16="http://schemas.microsoft.com/office/drawing/2014/main" id="{799CDA69-92DB-F877-E7B2-F6F4DB933A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90205" y="402173"/>
            <a:ext cx="334161" cy="1125956"/>
          </a:xfrm>
          <a:prstGeom prst="downArrow">
            <a:avLst>
              <a:gd name="adj1" fmla="val 40256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80A50ABB-6C5F-8EAD-112E-7DB91AF3DD03}"/>
              </a:ext>
            </a:extLst>
          </p:cNvPr>
          <p:cNvSpPr>
            <a:spLocks noChangeArrowheads="1"/>
          </p:cNvSpPr>
          <p:nvPr/>
        </p:nvSpPr>
        <p:spPr bwMode="auto">
          <a:xfrm rot="7226126">
            <a:off x="15037248" y="-1724105"/>
            <a:ext cx="299533" cy="2429335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C518D0E5-F4F2-3D5B-DF9A-C1EA282F4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776" y="3323456"/>
            <a:ext cx="2604974" cy="8982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一致させる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402A9211A93284EAE44122C0997337F" ma:contentTypeVersion="13" ma:contentTypeDescription="新しいドキュメントを作成します。" ma:contentTypeScope="" ma:versionID="8f0a35b4fa4627c9404a3606e8df8335">
  <xsd:schema xmlns:xsd="http://www.w3.org/2001/XMLSchema" xmlns:xs="http://www.w3.org/2001/XMLSchema" xmlns:p="http://schemas.microsoft.com/office/2006/metadata/properties" xmlns:ns2="efbe945a-7824-4ec4-8c8d-e3e36a4ccf9d" xmlns:ns3="7e90424b-eab3-460d-ade3-a8affc5cb94f" targetNamespace="http://schemas.microsoft.com/office/2006/metadata/properties" ma:root="true" ma:fieldsID="05994eaea7f8dddf94f3370b4890106d" ns2:_="" ns3:_="">
    <xsd:import namespace="efbe945a-7824-4ec4-8c8d-e3e36a4ccf9d"/>
    <xsd:import namespace="7e90424b-eab3-460d-ade3-a8affc5cb9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e945a-7824-4ec4-8c8d-e3e36a4ccf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fccb222c-2b19-4356-a7af-519d3caea9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0424b-eab3-460d-ade3-a8affc5cb94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917341f-7d3b-4d75-b38d-ee28d98f8e23}" ma:internalName="TaxCatchAll" ma:showField="CatchAllData" ma:web="7e90424b-eab3-460d-ade3-a8affc5cb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be945a-7824-4ec4-8c8d-e3e36a4ccf9d">
      <Terms xmlns="http://schemas.microsoft.com/office/infopath/2007/PartnerControls"/>
    </lcf76f155ced4ddcb4097134ff3c332f>
    <TaxCatchAll xmlns="7e90424b-eab3-460d-ade3-a8affc5cb94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2EDCF-5100-4175-B828-AE0B4323AEF0}">
  <ds:schemaRefs>
    <ds:schemaRef ds:uri="7e90424b-eab3-460d-ade3-a8affc5cb94f"/>
    <ds:schemaRef ds:uri="efbe945a-7824-4ec4-8c8d-e3e36a4ccf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467F208-5B96-407D-8502-B7909D83E7E6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fbe945a-7824-4ec4-8c8d-e3e36a4ccf9d"/>
    <ds:schemaRef ds:uri="http://purl.org/dc/terms/"/>
    <ds:schemaRef ds:uri="7e90424b-eab3-460d-ade3-a8affc5cb94f"/>
  </ds:schemaRefs>
</ds:datastoreItem>
</file>

<file path=customXml/itemProps3.xml><?xml version="1.0" encoding="utf-8"?>
<ds:datastoreItem xmlns:ds="http://schemas.openxmlformats.org/officeDocument/2006/customXml" ds:itemID="{6876A57E-DB9C-47CE-A99B-BD528BA25C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574</Words>
  <Application>Microsoft Office PowerPoint</Application>
  <PresentationFormat>ワイド画面</PresentationFormat>
  <Paragraphs>91</Paragraphs>
  <Slides>18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AR P丸ゴシック体E</vt:lpstr>
      <vt:lpstr>ＭＳ Ｐゴシック</vt:lpstr>
      <vt:lpstr>游ゴシック</vt:lpstr>
      <vt:lpstr>游ゴシック Light</vt:lpstr>
      <vt:lpstr>Arial</vt:lpstr>
      <vt:lpstr>Cambria Math</vt:lpstr>
      <vt:lpstr>Office テーマ</vt:lpstr>
      <vt:lpstr>SS1：ミニ課題研究(物理分野) 『２．０秒で一往復する振り子』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高原　康輔</dc:creator>
  <cp:lastModifiedBy>中村 英幸</cp:lastModifiedBy>
  <cp:revision>2</cp:revision>
  <dcterms:created xsi:type="dcterms:W3CDTF">2024-04-30T01:44:13Z</dcterms:created>
  <dcterms:modified xsi:type="dcterms:W3CDTF">2024-11-07T01:29:34Z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0x0101001402A9211A93284EAE44122C0997337F</vt:lpwstr>
  </property>
  <property fmtid="{D5CDD505-2E9C-101B-9397-08002B2CF9AE}" pid="3" name="MediaServiceImageTags">
    <vt:lpwstr/>
  </property>
</Properties>
</file>