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9" r:id="rId5"/>
    <p:sldId id="295" r:id="rId6"/>
    <p:sldId id="293" r:id="rId7"/>
    <p:sldId id="307" r:id="rId8"/>
    <p:sldId id="308" r:id="rId9"/>
    <p:sldId id="309" r:id="rId10"/>
    <p:sldId id="304" r:id="rId11"/>
    <p:sldId id="302" r:id="rId12"/>
    <p:sldId id="300" r:id="rId13"/>
    <p:sldId id="299" r:id="rId14"/>
    <p:sldId id="305" r:id="rId15"/>
    <p:sldId id="303" r:id="rId16"/>
    <p:sldId id="306" r:id="rId17"/>
    <p:sldId id="301"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ED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D7794-B440-48B8-9ED1-9B35931E29F8}" v="16" dt="2024-11-07T01:35:45.60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33" autoAdjust="0"/>
    <p:restoredTop sz="94660"/>
  </p:normalViewPr>
  <p:slideViewPr>
    <p:cSldViewPr snapToGrid="0">
      <p:cViewPr varScale="1">
        <p:scale>
          <a:sx n="75" d="100"/>
          <a:sy n="75" d="100"/>
        </p:scale>
        <p:origin x="7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村 英幸" userId="0b795ed6-41a6-4c3c-a987-4964dfe0a009" providerId="ADAL" clId="{524D7794-B440-48B8-9ED1-9B35931E29F8}"/>
    <pc:docChg chg="modSld">
      <pc:chgData name="中村 英幸" userId="0b795ed6-41a6-4c3c-a987-4964dfe0a009" providerId="ADAL" clId="{524D7794-B440-48B8-9ED1-9B35931E29F8}" dt="2024-11-07T01:35:45.601" v="60"/>
      <pc:docMkLst>
        <pc:docMk/>
      </pc:docMkLst>
      <pc:sldChg chg="modSp mod">
        <pc:chgData name="中村 英幸" userId="0b795ed6-41a6-4c3c-a987-4964dfe0a009" providerId="ADAL" clId="{524D7794-B440-48B8-9ED1-9B35931E29F8}" dt="2024-11-07T01:35:45.601" v="60"/>
        <pc:sldMkLst>
          <pc:docMk/>
          <pc:sldMk cId="3710366108" sldId="301"/>
        </pc:sldMkLst>
        <pc:spChg chg="mod">
          <ac:chgData name="中村 英幸" userId="0b795ed6-41a6-4c3c-a987-4964dfe0a009" providerId="ADAL" clId="{524D7794-B440-48B8-9ED1-9B35931E29F8}" dt="2024-11-07T01:35:45.601" v="60"/>
          <ac:spMkLst>
            <pc:docMk/>
            <pc:sldMk cId="3710366108" sldId="301"/>
            <ac:spMk id="3" creationId="{64C35F5E-FCD4-8C0C-0981-DCFEEE23A1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4D435-9A5A-4EF6-ABF0-B10CD6D6FEF6}"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78BA9-45E3-4BE8-90B5-9B211712520A}" type="slidenum">
              <a:rPr kumimoji="1" lang="ja-JP" altLang="en-US" smtClean="0"/>
              <a:t>‹#›</a:t>
            </a:fld>
            <a:endParaRPr kumimoji="1" lang="ja-JP" altLang="en-US"/>
          </a:p>
        </p:txBody>
      </p:sp>
    </p:spTree>
    <p:extLst>
      <p:ext uri="{BB962C8B-B14F-4D97-AF65-F5344CB8AC3E}">
        <p14:creationId xmlns:p14="http://schemas.microsoft.com/office/powerpoint/2010/main" val="4025305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76D8B8A4-9298-7865-6103-2295AA34DE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C8D43E4C-A8A6-4920-05FF-CFC5673977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C329EF38-8D68-E1F8-E75B-C6FCA429F5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C8569-EE5F-2FBC-3647-3728E7FA0D2D}"/>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AE17BE48-CE60-22F4-FC1F-6906941522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5EB84E69-199D-530F-F872-D6019B0A52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AC02E1AE-F939-3F14-E7BC-4C2D5B20E6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10</a:t>
            </a:fld>
            <a:endParaRPr lang="ja-JP" altLang="en-US"/>
          </a:p>
        </p:txBody>
      </p:sp>
    </p:spTree>
    <p:extLst>
      <p:ext uri="{BB962C8B-B14F-4D97-AF65-F5344CB8AC3E}">
        <p14:creationId xmlns:p14="http://schemas.microsoft.com/office/powerpoint/2010/main" val="595687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45CBE-3C90-94E4-5756-A934F9E6E4DE}"/>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698D6CC9-AE30-3ABD-6C21-71ACF20A6D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EFE9FE11-B2DB-013E-108F-AF88E1569F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546FCECF-63E7-06BE-BF09-A194A2755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11</a:t>
            </a:fld>
            <a:endParaRPr lang="ja-JP" altLang="en-US"/>
          </a:p>
        </p:txBody>
      </p:sp>
    </p:spTree>
    <p:extLst>
      <p:ext uri="{BB962C8B-B14F-4D97-AF65-F5344CB8AC3E}">
        <p14:creationId xmlns:p14="http://schemas.microsoft.com/office/powerpoint/2010/main" val="188302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CBA5A-BD19-A454-C265-8D9305FE7EBA}"/>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FC369C4F-252A-E94C-D7C2-4A9438D311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B79156DC-D083-0EBB-778F-B77757D7B2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FF544235-9FAC-FDDB-287C-991C850D6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12</a:t>
            </a:fld>
            <a:endParaRPr lang="ja-JP" altLang="en-US"/>
          </a:p>
        </p:txBody>
      </p:sp>
    </p:spTree>
    <p:extLst>
      <p:ext uri="{BB962C8B-B14F-4D97-AF65-F5344CB8AC3E}">
        <p14:creationId xmlns:p14="http://schemas.microsoft.com/office/powerpoint/2010/main" val="231820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81301-4432-1177-9BF6-737A9B874B86}"/>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004E6D8C-B6F5-F4EF-AB5B-3292F8B3A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6D11E278-D0F8-FDAC-3CCE-EF5104EE27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8ABAE08D-47A4-D35D-83E2-2027AAE12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13</a:t>
            </a:fld>
            <a:endParaRPr lang="ja-JP" altLang="en-US"/>
          </a:p>
        </p:txBody>
      </p:sp>
    </p:spTree>
    <p:extLst>
      <p:ext uri="{BB962C8B-B14F-4D97-AF65-F5344CB8AC3E}">
        <p14:creationId xmlns:p14="http://schemas.microsoft.com/office/powerpoint/2010/main" val="380859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234B5-250B-D56F-29EF-E927164B169E}"/>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A589B1D8-A0A6-AA1C-331F-B4A65F1DF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40C42C43-18F6-DA7D-C30C-44A89E082C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DA45E1BE-CBFD-664A-FBC8-A5AC124D5B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14</a:t>
            </a:fld>
            <a:endParaRPr lang="ja-JP" altLang="en-US"/>
          </a:p>
        </p:txBody>
      </p:sp>
    </p:spTree>
    <p:extLst>
      <p:ext uri="{BB962C8B-B14F-4D97-AF65-F5344CB8AC3E}">
        <p14:creationId xmlns:p14="http://schemas.microsoft.com/office/powerpoint/2010/main" val="175204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12C40-8851-9C3D-AAF0-94108F2687A3}"/>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D3746EF8-F809-B44F-8836-F76BB00B4F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AD80DEB9-3878-3620-AB14-E68B10B74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933171C6-D647-6DFD-716B-338C342759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2</a:t>
            </a:fld>
            <a:endParaRPr lang="ja-JP" altLang="en-US"/>
          </a:p>
        </p:txBody>
      </p:sp>
    </p:spTree>
    <p:extLst>
      <p:ext uri="{BB962C8B-B14F-4D97-AF65-F5344CB8AC3E}">
        <p14:creationId xmlns:p14="http://schemas.microsoft.com/office/powerpoint/2010/main" val="351439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78C1E-EBAE-40FE-A8F1-A879EE36EF48}"/>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6C2703F0-16AF-109E-79C4-55CDF4AD6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5887DDF3-61ED-92B4-92B9-69D7FFCF4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FD9B188C-8886-8CB6-CFA7-4C85235972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3</a:t>
            </a:fld>
            <a:endParaRPr lang="ja-JP" altLang="en-US"/>
          </a:p>
        </p:txBody>
      </p:sp>
    </p:spTree>
    <p:extLst>
      <p:ext uri="{BB962C8B-B14F-4D97-AF65-F5344CB8AC3E}">
        <p14:creationId xmlns:p14="http://schemas.microsoft.com/office/powerpoint/2010/main" val="137779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ACC28-2291-1482-B595-648235174855}"/>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8BD81519-AFF0-2EFA-4EC6-058076FCEB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D7A777FA-40F1-079A-AA0C-6C2BB5AAB2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BADBE15F-892E-4C9D-A117-79D6AEA7D6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4</a:t>
            </a:fld>
            <a:endParaRPr lang="ja-JP" altLang="en-US"/>
          </a:p>
        </p:txBody>
      </p:sp>
    </p:spTree>
    <p:extLst>
      <p:ext uri="{BB962C8B-B14F-4D97-AF65-F5344CB8AC3E}">
        <p14:creationId xmlns:p14="http://schemas.microsoft.com/office/powerpoint/2010/main" val="58301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F29E4-08C3-997D-F10C-1E69BF2AFEBA}"/>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07C68300-A237-50A9-42C3-F3A83DAB0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A1D5B7A8-2170-2AD5-0F83-E0FA9C9DA1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7D8DD95C-5A14-F009-E813-1E9571FC49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5</a:t>
            </a:fld>
            <a:endParaRPr lang="ja-JP" altLang="en-US"/>
          </a:p>
        </p:txBody>
      </p:sp>
    </p:spTree>
    <p:extLst>
      <p:ext uri="{BB962C8B-B14F-4D97-AF65-F5344CB8AC3E}">
        <p14:creationId xmlns:p14="http://schemas.microsoft.com/office/powerpoint/2010/main" val="358104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DE5EA-9795-38BC-2282-81BB9957E1ED}"/>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533DCA44-57E7-9DD9-68B9-8E9FF801E4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326FA63C-80F1-1D2F-0CAE-189E5503CA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8465399A-CEDF-BB5D-771C-C47C4A7443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6</a:t>
            </a:fld>
            <a:endParaRPr lang="ja-JP" altLang="en-US"/>
          </a:p>
        </p:txBody>
      </p:sp>
    </p:spTree>
    <p:extLst>
      <p:ext uri="{BB962C8B-B14F-4D97-AF65-F5344CB8AC3E}">
        <p14:creationId xmlns:p14="http://schemas.microsoft.com/office/powerpoint/2010/main" val="326332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A00CE-9A15-A270-3C45-36CCFD1DA40A}"/>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C61BCFDA-75E1-1DBE-87E4-E596240631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8F82A420-3ACE-2E43-A7A4-FE3423511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7C551FD4-5600-D4C8-FD61-C5B4C5277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7</a:t>
            </a:fld>
            <a:endParaRPr lang="ja-JP" altLang="en-US"/>
          </a:p>
        </p:txBody>
      </p:sp>
    </p:spTree>
    <p:extLst>
      <p:ext uri="{BB962C8B-B14F-4D97-AF65-F5344CB8AC3E}">
        <p14:creationId xmlns:p14="http://schemas.microsoft.com/office/powerpoint/2010/main" val="63132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5D967-AF19-71C3-0393-43B2809DEE49}"/>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7FFA004F-4014-29FF-3CB6-DB1DA910DE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E458446F-C4C4-DDDD-CC59-58162F3A2E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8DC8AD95-0B03-39FC-7757-BE5668927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8</a:t>
            </a:fld>
            <a:endParaRPr lang="ja-JP" altLang="en-US"/>
          </a:p>
        </p:txBody>
      </p:sp>
    </p:spTree>
    <p:extLst>
      <p:ext uri="{BB962C8B-B14F-4D97-AF65-F5344CB8AC3E}">
        <p14:creationId xmlns:p14="http://schemas.microsoft.com/office/powerpoint/2010/main" val="400598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BB516-9CD1-D29A-AA87-2A1F04A92310}"/>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A0FD57FE-1480-B7DE-B0AA-1A0C1B8F2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87876A17-7308-CD99-7EE5-AB894BA30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 3">
            <a:extLst>
              <a:ext uri="{FF2B5EF4-FFF2-40B4-BE49-F238E27FC236}">
                <a16:creationId xmlns:a16="http://schemas.microsoft.com/office/drawing/2014/main" id="{A1519C6D-06CE-B15A-087D-CA6AFFE292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2DFCBD9-9841-421F-96B5-038800CAFAA9}" type="slidenum">
              <a:rPr lang="ja-JP" altLang="en-US" smtClean="0"/>
              <a:pPr/>
              <a:t>9</a:t>
            </a:fld>
            <a:endParaRPr lang="ja-JP" altLang="en-US"/>
          </a:p>
        </p:txBody>
      </p:sp>
    </p:spTree>
    <p:extLst>
      <p:ext uri="{BB962C8B-B14F-4D97-AF65-F5344CB8AC3E}">
        <p14:creationId xmlns:p14="http://schemas.microsoft.com/office/powerpoint/2010/main" val="24215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B2851-9A43-4737-99F5-0E749511043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0538ADE-AF0A-442D-A4B6-D1633682D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A27C98A-1D97-4E33-94C3-621964ECDC0A}"/>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38D9131A-BCD7-4FE7-93A4-0EF410689A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CE472C-B859-4BB4-ABF1-C1ADC27DBDC2}"/>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190504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5D6D6D-0E8D-4BFF-BAC2-26C3E194E9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E22321-C1B8-491D-9218-42FF87708EC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E07043-35F2-4E92-ABF2-1C47EC7D00D0}"/>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EF98D9B8-9763-4DBF-89E5-DFB76EBE97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B2A3DA-E752-4811-9158-6B91A1674333}"/>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304755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E6A3204-8362-4011-8300-FF00A019D27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0358A4-4A07-47C7-BD7C-AFFE7D13D9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62CCE8-F303-46A8-B797-BA6E43D65474}"/>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6385FB16-FDC7-4878-84FB-260A1CC887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DDE527-7DC3-482E-8D58-2F005AF1C4C0}"/>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404727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6A28F2-7EFF-41A0-B865-8AEC0A8095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308113-E1B2-4997-A3D9-07436B78387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A32025-836F-4CB2-8AA0-47CC7E8D5A8E}"/>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C1B33C06-31C1-4F50-ABCD-AAC0E4BE30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1CDBB4-34A1-42E4-89F8-6DB6472AAAF7}"/>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293576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C10D1B-EA5A-46FC-ADDF-4F9B2A37E31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1038D8-00BC-464B-BE58-DA845113F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75C2D30-12EE-4004-99F8-71A55A5E02B8}"/>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BF079643-DA7C-435C-9B1E-B183333AC4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7A356C-23D1-48E8-94EA-D79E26AD54C1}"/>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196790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12189F-E2E6-4BE4-B963-3CB64C54A1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B821D4-1FF1-4FE5-9001-FAB7CBEB631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8FFD4A1-4BD4-41C1-85AE-133AEC87236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925F500-9A8C-4647-9EB2-402D8F576FEF}"/>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6" name="フッター プレースホルダー 5">
            <a:extLst>
              <a:ext uri="{FF2B5EF4-FFF2-40B4-BE49-F238E27FC236}">
                <a16:creationId xmlns:a16="http://schemas.microsoft.com/office/drawing/2014/main" id="{FBB5A17C-F3E8-49DA-98C1-0FD45F6880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BBAEF78-3CF8-4CA7-8531-0A0FF2F0912E}"/>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107887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562FC0-FD5A-45A2-890D-241B220A84D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97D462-8CA3-4A13-BE01-DA604DB1C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BDD4E6A-F255-4A93-A31A-187CD482A96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CBEAD20-419E-47F4-84B2-C00E125681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C9AAA62-C6A3-4AA6-9D97-0766482A20C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F16E18A-9AEC-4A83-AB25-CA77594FD027}"/>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8" name="フッター プレースホルダー 7">
            <a:extLst>
              <a:ext uri="{FF2B5EF4-FFF2-40B4-BE49-F238E27FC236}">
                <a16:creationId xmlns:a16="http://schemas.microsoft.com/office/drawing/2014/main" id="{BA0428A1-090F-4BC0-BDAB-CC92EBCA4F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749BF92-FB87-4BD7-AA76-4067F0FF4463}"/>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373946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F40F1E-B268-4D75-8B92-434C7565220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0C10CB8-3C65-4628-9B96-6085D0748FC6}"/>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4" name="フッター プレースホルダー 3">
            <a:extLst>
              <a:ext uri="{FF2B5EF4-FFF2-40B4-BE49-F238E27FC236}">
                <a16:creationId xmlns:a16="http://schemas.microsoft.com/office/drawing/2014/main" id="{58DE168B-B098-4D48-B872-B6C57D5FA99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EF2DB69-D7EE-4DDD-A549-572F8E0EEC8F}"/>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1489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2AC0776-9D4A-42AC-9095-913C0BDA978A}"/>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3" name="フッター プレースホルダー 2">
            <a:extLst>
              <a:ext uri="{FF2B5EF4-FFF2-40B4-BE49-F238E27FC236}">
                <a16:creationId xmlns:a16="http://schemas.microsoft.com/office/drawing/2014/main" id="{09AF5516-54A4-45C5-B392-0C642A092F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76B5E7-4664-412F-A931-5791A12AB42E}"/>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83467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D09A9-EA28-490A-8669-EF27DEB339E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5170BC-E9E9-4DCB-A0BA-1DA047A1F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182C991-DE70-41FC-BEFF-AD165F3C4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936C62-5E6E-4F86-AF89-21D194E305EE}"/>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6" name="フッター プレースホルダー 5">
            <a:extLst>
              <a:ext uri="{FF2B5EF4-FFF2-40B4-BE49-F238E27FC236}">
                <a16:creationId xmlns:a16="http://schemas.microsoft.com/office/drawing/2014/main" id="{F6E84935-69AF-4130-9A4C-53DA779C1C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9D917A-CE19-4242-8209-B692D40194D8}"/>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65023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3B9AAE-7D9E-489E-9870-1797C1A82A5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5BEC1AF-77D7-4840-8337-493E92E74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743703E-7F45-4D4A-93FE-36D6FF1E9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844B85-2903-4DC4-A459-ECE32FDCCF24}"/>
              </a:ext>
            </a:extLst>
          </p:cNvPr>
          <p:cNvSpPr>
            <a:spLocks noGrp="1"/>
          </p:cNvSpPr>
          <p:nvPr>
            <p:ph type="dt" sz="half" idx="10"/>
          </p:nvPr>
        </p:nvSpPr>
        <p:spPr/>
        <p:txBody>
          <a:bodyPr/>
          <a:lstStyle/>
          <a:p>
            <a:fld id="{90F1D972-9D75-4183-AB55-DA71C7ADC4F4}" type="datetimeFigureOut">
              <a:rPr kumimoji="1" lang="ja-JP" altLang="en-US" smtClean="0"/>
              <a:t>2024/11/7</a:t>
            </a:fld>
            <a:endParaRPr kumimoji="1" lang="ja-JP" altLang="en-US"/>
          </a:p>
        </p:txBody>
      </p:sp>
      <p:sp>
        <p:nvSpPr>
          <p:cNvPr id="6" name="フッター プレースホルダー 5">
            <a:extLst>
              <a:ext uri="{FF2B5EF4-FFF2-40B4-BE49-F238E27FC236}">
                <a16:creationId xmlns:a16="http://schemas.microsoft.com/office/drawing/2014/main" id="{032F948C-CC7D-48E1-9773-0C6AED626F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CFC8B6-2881-49F5-BF53-C0527C042479}"/>
              </a:ext>
            </a:extLst>
          </p:cNvPr>
          <p:cNvSpPr>
            <a:spLocks noGrp="1"/>
          </p:cNvSpPr>
          <p:nvPr>
            <p:ph type="sldNum" sz="quarter" idx="12"/>
          </p:nvPr>
        </p:nvSpPr>
        <p:spPr/>
        <p:txBody>
          <a:body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275555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BDE0F95-11E1-498F-9D5B-D262B8981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3440B9-B07C-480F-9643-155FA575F4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52C568-8036-4E52-B9F2-9E610E70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1D972-9D75-4183-AB55-DA71C7ADC4F4}" type="datetimeFigureOut">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823716FC-3399-41E0-8E63-F4E8C5F33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9AC2008-E291-42B2-905C-C5ED193E0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2B7DE-8BE1-450D-8DBD-7EACD6030F4F}" type="slidenum">
              <a:rPr kumimoji="1" lang="ja-JP" altLang="en-US" smtClean="0"/>
              <a:t>‹#›</a:t>
            </a:fld>
            <a:endParaRPr kumimoji="1" lang="ja-JP" altLang="en-US"/>
          </a:p>
        </p:txBody>
      </p:sp>
    </p:spTree>
    <p:extLst>
      <p:ext uri="{BB962C8B-B14F-4D97-AF65-F5344CB8AC3E}">
        <p14:creationId xmlns:p14="http://schemas.microsoft.com/office/powerpoint/2010/main" val="440379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tmp"/></Relationships>
</file>

<file path=ppt/slides/_rels/slide1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tmp"/></Relationships>
</file>

<file path=ppt/slides/_rels/slide1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tmp"/></Relationships>
</file>

<file path=ppt/slides/_rels/slide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76DEFA-3CFC-1006-7E8D-1CF47136EBED}"/>
              </a:ext>
            </a:extLst>
          </p:cNvPr>
          <p:cNvSpPr>
            <a:spLocks noGrp="1" noChangeArrowheads="1"/>
          </p:cNvSpPr>
          <p:nvPr>
            <p:ph type="ctrTitle"/>
          </p:nvPr>
        </p:nvSpPr>
        <p:spPr>
          <a:xfrm>
            <a:off x="334899" y="1316864"/>
            <a:ext cx="11609451" cy="2442719"/>
          </a:xfrm>
        </p:spPr>
        <p:txBody>
          <a:bodyPr>
            <a:normAutofit/>
          </a:bodyPr>
          <a:lstStyle/>
          <a:p>
            <a:pPr eaLnBrk="1" hangingPunct="1"/>
            <a:r>
              <a:rPr lang="en-US" altLang="ja-JP" sz="3600" dirty="0">
                <a:latin typeface="AR P丸ゴシック体E" panose="020F0900000000000000" pitchFamily="50" charset="-128"/>
                <a:ea typeface="AR P丸ゴシック体E" panose="020F0900000000000000" pitchFamily="50" charset="-128"/>
              </a:rPr>
              <a:t>SS1</a:t>
            </a:r>
            <a:r>
              <a:rPr lang="ja-JP" altLang="en-US" sz="3600" dirty="0">
                <a:latin typeface="AR P丸ゴシック体E" panose="020F0900000000000000" pitchFamily="50" charset="-128"/>
                <a:ea typeface="AR P丸ゴシック体E" panose="020F0900000000000000" pitchFamily="50" charset="-128"/>
              </a:rPr>
              <a:t>：ミニ課題研究</a:t>
            </a:r>
            <a:r>
              <a:rPr lang="en-US" altLang="ja-JP" sz="3600" dirty="0">
                <a:latin typeface="AR P丸ゴシック体E" panose="020F0900000000000000" pitchFamily="50" charset="-128"/>
                <a:ea typeface="AR P丸ゴシック体E" panose="020F0900000000000000" pitchFamily="50" charset="-128"/>
              </a:rPr>
              <a:t>(</a:t>
            </a:r>
            <a:r>
              <a:rPr lang="ja-JP" altLang="en-US" sz="3600" dirty="0">
                <a:latin typeface="AR P丸ゴシック体E" panose="020F0900000000000000" pitchFamily="50" charset="-128"/>
                <a:ea typeface="AR P丸ゴシック体E" panose="020F0900000000000000" pitchFamily="50" charset="-128"/>
              </a:rPr>
              <a:t>物理分野</a:t>
            </a:r>
            <a:r>
              <a:rPr lang="en-US" altLang="ja-JP" sz="3600" dirty="0">
                <a:latin typeface="AR P丸ゴシック体E" panose="020F0900000000000000" pitchFamily="50" charset="-128"/>
                <a:ea typeface="AR P丸ゴシック体E" panose="020F0900000000000000" pitchFamily="50" charset="-128"/>
              </a:rPr>
              <a:t>)</a:t>
            </a:r>
            <a:br>
              <a:rPr lang="en-US" altLang="ja-JP" dirty="0">
                <a:latin typeface="AR P丸ゴシック体E" panose="020F0900000000000000" pitchFamily="50" charset="-128"/>
                <a:ea typeface="AR P丸ゴシック体E" panose="020F0900000000000000" pitchFamily="50" charset="-128"/>
              </a:rPr>
            </a:br>
            <a:r>
              <a:rPr lang="en-US" altLang="ja-JP" dirty="0">
                <a:latin typeface="AR P丸ゴシック体E" panose="020F0900000000000000" pitchFamily="50" charset="-128"/>
                <a:ea typeface="AR P丸ゴシック体E" panose="020F0900000000000000" pitchFamily="50" charset="-128"/>
              </a:rPr>
              <a:t>『</a:t>
            </a:r>
            <a:r>
              <a:rPr lang="ja-JP" altLang="en-US" dirty="0">
                <a:latin typeface="AR P丸ゴシック体E" panose="020F0900000000000000" pitchFamily="50" charset="-128"/>
                <a:ea typeface="AR P丸ゴシック体E" panose="020F0900000000000000" pitchFamily="50" charset="-128"/>
              </a:rPr>
              <a:t>実験レポートの書き方</a:t>
            </a:r>
            <a:r>
              <a:rPr lang="en-US" altLang="ja-JP" dirty="0">
                <a:latin typeface="AR P丸ゴシック体E" panose="020F0900000000000000" pitchFamily="50" charset="-128"/>
                <a:ea typeface="AR P丸ゴシック体E" panose="020F0900000000000000" pitchFamily="50" charset="-128"/>
              </a:rPr>
              <a:t>』</a:t>
            </a:r>
          </a:p>
        </p:txBody>
      </p:sp>
      <p:sp>
        <p:nvSpPr>
          <p:cNvPr id="3075" name="Rectangle 3">
            <a:extLst>
              <a:ext uri="{FF2B5EF4-FFF2-40B4-BE49-F238E27FC236}">
                <a16:creationId xmlns:a16="http://schemas.microsoft.com/office/drawing/2014/main" id="{EACF17F0-93F9-B1E8-065F-97CAE714C217}"/>
              </a:ext>
            </a:extLst>
          </p:cNvPr>
          <p:cNvSpPr>
            <a:spLocks noGrp="1" noChangeArrowheads="1"/>
          </p:cNvSpPr>
          <p:nvPr>
            <p:ph type="subTitle" idx="1"/>
          </p:nvPr>
        </p:nvSpPr>
        <p:spPr>
          <a:xfrm>
            <a:off x="3044952" y="4646423"/>
            <a:ext cx="6400800" cy="1459102"/>
          </a:xfrm>
        </p:spPr>
        <p:txBody>
          <a:bodyPr/>
          <a:lstStyle/>
          <a:p>
            <a:pPr eaLnBrk="1" hangingPunct="1"/>
            <a:r>
              <a:rPr lang="ja-JP" altLang="en-US" dirty="0">
                <a:latin typeface="ＭＳ Ｐゴシック" panose="020B0600070205080204" pitchFamily="50" charset="-128"/>
                <a:ea typeface="ＭＳ Ｐゴシック" panose="020B0600070205080204" pitchFamily="50" charset="-128"/>
              </a:rPr>
              <a:t>徳島県立富岡西高等学校</a:t>
            </a:r>
            <a:endParaRPr lang="en-US" altLang="ja-JP" dirty="0">
              <a:latin typeface="ＭＳ Ｐゴシック" panose="020B0600070205080204" pitchFamily="50" charset="-128"/>
              <a:ea typeface="ＭＳ Ｐゴシック" panose="020B0600070205080204" pitchFamily="50" charset="-128"/>
            </a:endParaRPr>
          </a:p>
          <a:p>
            <a:pPr eaLnBrk="1" hangingPunct="1"/>
            <a:r>
              <a:rPr lang="ja-JP" altLang="en-US" dirty="0">
                <a:latin typeface="ＭＳ Ｐゴシック" panose="020B0600070205080204" pitchFamily="50" charset="-128"/>
                <a:ea typeface="ＭＳ Ｐゴシック" panose="020B0600070205080204" pitchFamily="50" charset="-128"/>
              </a:rPr>
              <a:t>令和</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11</a:t>
            </a:r>
            <a:r>
              <a:rPr lang="ja-JP" altLang="en-US" dirty="0">
                <a:latin typeface="ＭＳ Ｐゴシック" panose="020B0600070205080204" pitchFamily="50" charset="-128"/>
                <a:ea typeface="ＭＳ Ｐゴシック" panose="020B0600070205080204" pitchFamily="50" charset="-128"/>
              </a:rPr>
              <a:t>月</a:t>
            </a:r>
            <a:r>
              <a:rPr lang="en-US" altLang="ja-JP" dirty="0">
                <a:latin typeface="ＭＳ Ｐゴシック" panose="020B0600070205080204" pitchFamily="50" charset="-128"/>
                <a:ea typeface="ＭＳ Ｐゴシック" panose="020B0600070205080204" pitchFamily="50" charset="-128"/>
              </a:rPr>
              <a:t>7</a:t>
            </a:r>
            <a:r>
              <a:rPr lang="ja-JP" altLang="en-US" dirty="0">
                <a:latin typeface="ＭＳ Ｐゴシック" panose="020B0600070205080204" pitchFamily="50" charset="-128"/>
                <a:ea typeface="ＭＳ Ｐゴシック" panose="020B0600070205080204" pitchFamily="50" charset="-128"/>
              </a:rPr>
              <a:t>日</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木</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7</a:t>
            </a:r>
            <a:r>
              <a:rPr lang="ja-JP" altLang="en-US" dirty="0">
                <a:latin typeface="ＭＳ Ｐゴシック" panose="020B0600070205080204" pitchFamily="50" charset="-128"/>
                <a:ea typeface="ＭＳ Ｐゴシック" panose="020B0600070205080204" pitchFamily="50" charset="-128"/>
              </a:rPr>
              <a:t>限</a:t>
            </a:r>
            <a:endParaRPr lang="en-US" altLang="ja-JP" dirty="0">
              <a:latin typeface="ＭＳ Ｐゴシック" panose="020B0600070205080204" pitchFamily="50" charset="-128"/>
              <a:ea typeface="ＭＳ Ｐゴシック" panose="020B0600070205080204" pitchFamily="50" charset="-128"/>
            </a:endParaRPr>
          </a:p>
          <a:p>
            <a:pPr eaLnBrk="1" hangingPunct="1"/>
            <a:r>
              <a:rPr lang="ja-JP" altLang="en-US" dirty="0">
                <a:latin typeface="ＭＳ Ｐゴシック" panose="020B0600070205080204" pitchFamily="50" charset="-128"/>
                <a:ea typeface="ＭＳ Ｐゴシック" panose="020B0600070205080204" pitchFamily="50" charset="-128"/>
              </a:rPr>
              <a:t>理数科</a:t>
            </a:r>
            <a:r>
              <a:rPr lang="en-US" altLang="ja-JP" dirty="0">
                <a:latin typeface="ＭＳ Ｐゴシック" panose="020B0600070205080204" pitchFamily="50" charset="-128"/>
                <a:ea typeface="ＭＳ Ｐゴシック" panose="020B0600070205080204" pitchFamily="50" charset="-128"/>
              </a:rPr>
              <a:t>15HR</a:t>
            </a:r>
            <a:endParaRPr lang="ja-JP" altLang="en-US" dirty="0">
              <a:latin typeface="ＭＳ Ｐゴシック" panose="020B0600070205080204" pitchFamily="50" charset="-128"/>
              <a:ea typeface="ＭＳ Ｐゴシック" panose="020B0600070205080204"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A00BB65F-8935-0E9A-B26F-C5B99977C40B}"/>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FCF7D370-A7A4-15FF-9156-18CC9C725776}"/>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0BEED35E-61E2-0605-6BCE-04411324902B}"/>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10CCABC9-C4CB-9F21-D79F-76B609E237B5}"/>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49BAF-573D-F033-B3A7-1310D3F441F2}"/>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35036761-1EDF-6532-76D8-240D364C7504}"/>
              </a:ext>
            </a:extLst>
          </p:cNvPr>
          <p:cNvSpPr>
            <a:spLocks noGrp="1" noChangeArrowheads="1"/>
          </p:cNvSpPr>
          <p:nvPr>
            <p:ph type="ctrTitle"/>
          </p:nvPr>
        </p:nvSpPr>
        <p:spPr>
          <a:xfrm>
            <a:off x="2658101" y="404101"/>
            <a:ext cx="6875797" cy="929297"/>
          </a:xfrm>
        </p:spPr>
        <p:txBody>
          <a:bodyPr>
            <a:normAutofit/>
          </a:bodyPr>
          <a:lstStyle/>
          <a:p>
            <a:pPr eaLnBrk="1" hangingPunct="1"/>
            <a:r>
              <a:rPr lang="ja-JP" altLang="en-US" sz="4800" dirty="0">
                <a:latin typeface="AR P丸ゴシック体E" panose="020F0900000000000000" pitchFamily="50" charset="-128"/>
                <a:ea typeface="AR P丸ゴシック体E" panose="020F0900000000000000" pitchFamily="50" charset="-128"/>
              </a:rPr>
              <a:t>グラフの作成方法③</a:t>
            </a:r>
            <a:endParaRPr lang="en-US" altLang="ja-JP" sz="4800" dirty="0">
              <a:latin typeface="AR P丸ゴシック体E" panose="020F0900000000000000" pitchFamily="50" charset="-128"/>
              <a:ea typeface="AR P丸ゴシック体E" panose="020F0900000000000000"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5CCA431A-9177-F540-9010-8E6DEE68421A}"/>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4DEDCDDA-E56A-D648-422C-14CF51042B32}"/>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CC446B7D-495D-FBB5-B2E7-CF57EF0AFA09}"/>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D6329D25-ED82-D326-9A0E-F23C56D8C9CD}"/>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pic>
        <p:nvPicPr>
          <p:cNvPr id="3" name="図 2">
            <a:extLst>
              <a:ext uri="{FF2B5EF4-FFF2-40B4-BE49-F238E27FC236}">
                <a16:creationId xmlns:a16="http://schemas.microsoft.com/office/drawing/2014/main" id="{99DF1751-A43D-5F4C-3CFF-DAAC3026035C}"/>
              </a:ext>
            </a:extLst>
          </p:cNvPr>
          <p:cNvPicPr>
            <a:picLocks noChangeAspect="1"/>
          </p:cNvPicPr>
          <p:nvPr/>
        </p:nvPicPr>
        <p:blipFill>
          <a:blip r:embed="rId4">
            <a:extLst>
              <a:ext uri="{28A0092B-C50C-407E-A947-70E740481C1C}">
                <a14:useLocalDpi xmlns:a14="http://schemas.microsoft.com/office/drawing/2010/main" val="0"/>
              </a:ext>
            </a:extLst>
          </a:blip>
          <a:srcRect l="36203" t="36572" r="14013" b="3619"/>
          <a:stretch/>
        </p:blipFill>
        <p:spPr>
          <a:xfrm>
            <a:off x="2508069" y="1273787"/>
            <a:ext cx="7315200" cy="5584213"/>
          </a:xfrm>
          <a:prstGeom prst="rect">
            <a:avLst/>
          </a:prstGeom>
        </p:spPr>
      </p:pic>
    </p:spTree>
    <p:extLst>
      <p:ext uri="{BB962C8B-B14F-4D97-AF65-F5344CB8AC3E}">
        <p14:creationId xmlns:p14="http://schemas.microsoft.com/office/powerpoint/2010/main" val="183096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FE3C-88B1-4AF1-F2B2-201FCDC0A45C}"/>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A3BB52B9-9189-9AF5-33BA-44BE81A10F4D}"/>
              </a:ext>
            </a:extLst>
          </p:cNvPr>
          <p:cNvSpPr>
            <a:spLocks noGrp="1" noChangeArrowheads="1"/>
          </p:cNvSpPr>
          <p:nvPr>
            <p:ph type="ctrTitle"/>
          </p:nvPr>
        </p:nvSpPr>
        <p:spPr>
          <a:xfrm>
            <a:off x="2658101" y="404101"/>
            <a:ext cx="6875797" cy="929297"/>
          </a:xfrm>
        </p:spPr>
        <p:txBody>
          <a:bodyPr>
            <a:normAutofit/>
          </a:bodyPr>
          <a:lstStyle/>
          <a:p>
            <a:pPr eaLnBrk="1" hangingPunct="1"/>
            <a:r>
              <a:rPr lang="ja-JP" altLang="en-US" sz="4800" dirty="0">
                <a:latin typeface="AR P丸ゴシック体E" panose="020F0900000000000000" pitchFamily="50" charset="-128"/>
                <a:ea typeface="AR P丸ゴシック体E" panose="020F0900000000000000" pitchFamily="50" charset="-128"/>
              </a:rPr>
              <a:t>図や表のまとめ</a:t>
            </a:r>
            <a:endParaRPr lang="en-US" altLang="ja-JP" sz="4800" dirty="0">
              <a:latin typeface="AR P丸ゴシック体E" panose="020F0900000000000000" pitchFamily="50" charset="-128"/>
              <a:ea typeface="AR P丸ゴシック体E" panose="020F0900000000000000"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B156546C-3815-D1C1-EBCE-BBA1DADED7D3}"/>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F149EA3C-6064-3977-4B6D-775926804D80}"/>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B1B3897F-0F4D-6B28-DD92-92B732B7414A}"/>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24A28581-2A44-C34D-327E-1FD4FD5B52CB}"/>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3" name="Rectangle 2">
            <a:extLst>
              <a:ext uri="{FF2B5EF4-FFF2-40B4-BE49-F238E27FC236}">
                <a16:creationId xmlns:a16="http://schemas.microsoft.com/office/drawing/2014/main" id="{A2C7418A-F69B-EB7B-5C48-A65FDE80118B}"/>
              </a:ext>
            </a:extLst>
          </p:cNvPr>
          <p:cNvSpPr txBox="1">
            <a:spLocks noChangeArrowheads="1"/>
          </p:cNvSpPr>
          <p:nvPr/>
        </p:nvSpPr>
        <p:spPr>
          <a:xfrm>
            <a:off x="409302" y="1707723"/>
            <a:ext cx="11530150" cy="1471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AR P丸ゴシック体E" panose="020F0900000000000000" pitchFamily="50" charset="-128"/>
                <a:ea typeface="AR P丸ゴシック体E" panose="020F0900000000000000" pitchFamily="50" charset="-128"/>
              </a:rPr>
              <a:t>実験データの結果から、その特徴や傾向を文章で説明する。事実のみを記述し予想や意見を書かない。</a:t>
            </a:r>
            <a:r>
              <a:rPr lang="ja-JP" altLang="en-US" sz="3200" dirty="0">
                <a:solidFill>
                  <a:srgbClr val="FF0000"/>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この部分に記述した内容については考察の部分でどうしてそのようになったのかを記述する。</a:t>
            </a:r>
            <a:endParaRPr lang="en-US" altLang="ja-JP" sz="3200" dirty="0">
              <a:solidFill>
                <a:srgbClr val="FF0000"/>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endParaRPr>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D33431CD-42C1-8A7F-37D2-3AEE8437F082}"/>
              </a:ext>
            </a:extLst>
          </p:cNvPr>
          <p:cNvPicPr>
            <a:picLocks noChangeAspect="1"/>
          </p:cNvPicPr>
          <p:nvPr/>
        </p:nvPicPr>
        <p:blipFill>
          <a:blip r:embed="rId4">
            <a:extLst>
              <a:ext uri="{28A0092B-C50C-407E-A947-70E740481C1C}">
                <a14:useLocalDpi xmlns:a14="http://schemas.microsoft.com/office/drawing/2010/main" val="0"/>
              </a:ext>
            </a:extLst>
          </a:blip>
          <a:srcRect l="36606" t="30603" r="12319" b="42350"/>
          <a:stretch/>
        </p:blipFill>
        <p:spPr>
          <a:xfrm>
            <a:off x="1645821" y="3179472"/>
            <a:ext cx="8900355" cy="2994905"/>
          </a:xfrm>
          <a:prstGeom prst="rect">
            <a:avLst/>
          </a:prstGeom>
        </p:spPr>
      </p:pic>
    </p:spTree>
    <p:extLst>
      <p:ext uri="{BB962C8B-B14F-4D97-AF65-F5344CB8AC3E}">
        <p14:creationId xmlns:p14="http://schemas.microsoft.com/office/powerpoint/2010/main" val="313806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632BB-C005-9C4C-68E7-0AE6BB4B4947}"/>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2A3560CF-5725-1184-41AF-E5792ACA0E6A}"/>
              </a:ext>
            </a:extLst>
          </p:cNvPr>
          <p:cNvSpPr>
            <a:spLocks noGrp="1" noChangeArrowheads="1"/>
          </p:cNvSpPr>
          <p:nvPr>
            <p:ph type="ctrTitle"/>
          </p:nvPr>
        </p:nvSpPr>
        <p:spPr>
          <a:xfrm>
            <a:off x="2658101" y="404101"/>
            <a:ext cx="6875797" cy="929297"/>
          </a:xfrm>
        </p:spPr>
        <p:txBody>
          <a:bodyPr>
            <a:normAutofit/>
          </a:bodyPr>
          <a:lstStyle/>
          <a:p>
            <a:pPr eaLnBrk="1" hangingPunct="1"/>
            <a:r>
              <a:rPr lang="ja-JP" altLang="en-US" sz="4800" dirty="0">
                <a:latin typeface="AR P丸ゴシック体E" panose="020F0900000000000000" pitchFamily="50" charset="-128"/>
                <a:ea typeface="AR P丸ゴシック体E" panose="020F0900000000000000" pitchFamily="50" charset="-128"/>
              </a:rPr>
              <a:t>考察①</a:t>
            </a:r>
            <a:endParaRPr lang="en-US" altLang="ja-JP" sz="4800" dirty="0">
              <a:latin typeface="AR P丸ゴシック体E" panose="020F0900000000000000" pitchFamily="50" charset="-128"/>
              <a:ea typeface="AR P丸ゴシック体E" panose="020F0900000000000000"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8BF80F87-4725-07EE-710A-AECF0ED467CA}"/>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DFDC3A23-548E-49E6-F953-051A08B30931}"/>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8244C602-7719-8F7D-FE41-628DECBE603E}"/>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0FC8FCC5-2D41-8253-19FF-7050D6BCF732}"/>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2" name="Rectangle 2">
            <a:extLst>
              <a:ext uri="{FF2B5EF4-FFF2-40B4-BE49-F238E27FC236}">
                <a16:creationId xmlns:a16="http://schemas.microsoft.com/office/drawing/2014/main" id="{3E7431FC-B152-015D-5E88-B53712BA453A}"/>
              </a:ext>
            </a:extLst>
          </p:cNvPr>
          <p:cNvSpPr txBox="1">
            <a:spLocks noChangeArrowheads="1"/>
          </p:cNvSpPr>
          <p:nvPr/>
        </p:nvSpPr>
        <p:spPr>
          <a:xfrm>
            <a:off x="487679" y="1876838"/>
            <a:ext cx="11530150" cy="110683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AR P丸ゴシック体E" panose="020F0900000000000000" pitchFamily="50" charset="-128"/>
                <a:ea typeface="AR P丸ゴシック体E" panose="020F0900000000000000" pitchFamily="50" charset="-128"/>
              </a:rPr>
              <a:t>なぜそのような結果になったのか、まぜそのように考えるのか必ず</a:t>
            </a:r>
            <a:r>
              <a:rPr lang="ja-JP" altLang="en-US" sz="4400" dirty="0">
                <a:solidFill>
                  <a:srgbClr val="FF0000"/>
                </a:solidFill>
                <a:latin typeface="AR P丸ゴシック体E" panose="020F0900000000000000" pitchFamily="50" charset="-128"/>
                <a:ea typeface="AR P丸ゴシック体E" panose="020F0900000000000000" pitchFamily="50" charset="-128"/>
              </a:rPr>
              <a:t>理由・根拠</a:t>
            </a:r>
            <a:r>
              <a:rPr lang="en-US" altLang="ja-JP" sz="4400" dirty="0">
                <a:solidFill>
                  <a:srgbClr val="FF0000"/>
                </a:solidFill>
                <a:latin typeface="AR P丸ゴシック体E" panose="020F0900000000000000" pitchFamily="50" charset="-128"/>
                <a:ea typeface="AR P丸ゴシック体E" panose="020F0900000000000000" pitchFamily="50" charset="-128"/>
              </a:rPr>
              <a:t>(</a:t>
            </a:r>
            <a:r>
              <a:rPr lang="ja-JP" altLang="en-US" sz="4400" dirty="0">
                <a:solidFill>
                  <a:srgbClr val="FF0000"/>
                </a:solidFill>
                <a:latin typeface="AR P丸ゴシック体E" panose="020F0900000000000000" pitchFamily="50" charset="-128"/>
                <a:ea typeface="AR P丸ゴシック体E" panose="020F0900000000000000" pitchFamily="50" charset="-128"/>
              </a:rPr>
              <a:t>理論</a:t>
            </a:r>
            <a:r>
              <a:rPr lang="en-US" altLang="ja-JP" sz="4400" dirty="0">
                <a:solidFill>
                  <a:srgbClr val="FF0000"/>
                </a:solidFill>
                <a:latin typeface="AR P丸ゴシック体E" panose="020F0900000000000000" pitchFamily="50" charset="-128"/>
                <a:ea typeface="AR P丸ゴシック体E" panose="020F0900000000000000" pitchFamily="50" charset="-128"/>
              </a:rPr>
              <a:t>)</a:t>
            </a:r>
            <a:r>
              <a:rPr lang="ja-JP" altLang="en-US" sz="3200" dirty="0">
                <a:latin typeface="AR P丸ゴシック体E" panose="020F0900000000000000" pitchFamily="50" charset="-128"/>
                <a:ea typeface="AR P丸ゴシック体E" panose="020F0900000000000000" pitchFamily="50" charset="-128"/>
              </a:rPr>
              <a:t>を示しながら書く。</a:t>
            </a:r>
            <a:endParaRPr lang="en-US" altLang="ja-JP" sz="3200" dirty="0">
              <a:latin typeface="AR P丸ゴシック体E" panose="020F0900000000000000" pitchFamily="50" charset="-128"/>
              <a:ea typeface="AR P丸ゴシック体E" panose="020F0900000000000000" pitchFamily="50" charset="-128"/>
            </a:endParaRPr>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64A550F4-3AB5-D33A-E079-EF6BDB587038}"/>
              </a:ext>
            </a:extLst>
          </p:cNvPr>
          <p:cNvPicPr>
            <a:picLocks noChangeAspect="1"/>
          </p:cNvPicPr>
          <p:nvPr/>
        </p:nvPicPr>
        <p:blipFill>
          <a:blip r:embed="rId4">
            <a:extLst>
              <a:ext uri="{28A0092B-C50C-407E-A947-70E740481C1C}">
                <a14:useLocalDpi xmlns:a14="http://schemas.microsoft.com/office/drawing/2010/main" val="0"/>
              </a:ext>
            </a:extLst>
          </a:blip>
          <a:srcRect l="36848" t="56494" r="13690" b="14412"/>
          <a:stretch/>
        </p:blipFill>
        <p:spPr>
          <a:xfrm>
            <a:off x="1706880" y="3064433"/>
            <a:ext cx="8716868" cy="3257990"/>
          </a:xfrm>
          <a:prstGeom prst="rect">
            <a:avLst/>
          </a:prstGeom>
        </p:spPr>
      </p:pic>
    </p:spTree>
    <p:extLst>
      <p:ext uri="{BB962C8B-B14F-4D97-AF65-F5344CB8AC3E}">
        <p14:creationId xmlns:p14="http://schemas.microsoft.com/office/powerpoint/2010/main" val="114183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996B-7DE1-C031-089B-DA22005167BD}"/>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83EEB6E7-470F-23F2-8007-4A67FBEE79BA}"/>
              </a:ext>
            </a:extLst>
          </p:cNvPr>
          <p:cNvSpPr>
            <a:spLocks noGrp="1" noChangeArrowheads="1"/>
          </p:cNvSpPr>
          <p:nvPr>
            <p:ph type="ctrTitle"/>
          </p:nvPr>
        </p:nvSpPr>
        <p:spPr>
          <a:xfrm>
            <a:off x="2658101" y="404101"/>
            <a:ext cx="6875797" cy="929297"/>
          </a:xfrm>
        </p:spPr>
        <p:txBody>
          <a:bodyPr>
            <a:normAutofit/>
          </a:bodyPr>
          <a:lstStyle/>
          <a:p>
            <a:pPr eaLnBrk="1" hangingPunct="1"/>
            <a:r>
              <a:rPr lang="ja-JP" altLang="en-US" sz="4800" dirty="0">
                <a:latin typeface="AR P丸ゴシック体E" panose="020F0900000000000000" pitchFamily="50" charset="-128"/>
                <a:ea typeface="AR P丸ゴシック体E" panose="020F0900000000000000" pitchFamily="50" charset="-128"/>
              </a:rPr>
              <a:t>考察②</a:t>
            </a:r>
            <a:endParaRPr lang="en-US" altLang="ja-JP" sz="4800" dirty="0">
              <a:latin typeface="AR P丸ゴシック体E" panose="020F0900000000000000" pitchFamily="50" charset="-128"/>
              <a:ea typeface="AR P丸ゴシック体E" panose="020F0900000000000000"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E23459A5-331A-8C2B-C41D-9E0B1B13DAEF}"/>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4E4A3F18-6CDD-B448-3DBB-B83AEA7AB95E}"/>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A8C7F2BB-0123-31C2-F00C-823F5D31C07A}"/>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0EDE1E9E-9D1A-A1F6-683A-1233AE86C48D}"/>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pic>
        <p:nvPicPr>
          <p:cNvPr id="4" name="図 3" descr="グラフィカル ユーザー インターフェイス, アプリケーション&#10;&#10;自動的に生成された説明">
            <a:extLst>
              <a:ext uri="{FF2B5EF4-FFF2-40B4-BE49-F238E27FC236}">
                <a16:creationId xmlns:a16="http://schemas.microsoft.com/office/drawing/2014/main" id="{8898514F-64B4-D86B-64C6-E27BAF72BF2E}"/>
              </a:ext>
            </a:extLst>
          </p:cNvPr>
          <p:cNvPicPr>
            <a:picLocks noChangeAspect="1"/>
          </p:cNvPicPr>
          <p:nvPr/>
        </p:nvPicPr>
        <p:blipFill>
          <a:blip r:embed="rId4">
            <a:extLst>
              <a:ext uri="{28A0092B-C50C-407E-A947-70E740481C1C}">
                <a14:useLocalDpi xmlns:a14="http://schemas.microsoft.com/office/drawing/2010/main" val="0"/>
              </a:ext>
            </a:extLst>
          </a:blip>
          <a:srcRect l="36444" t="45079" r="13529" b="10095"/>
          <a:stretch/>
        </p:blipFill>
        <p:spPr>
          <a:xfrm>
            <a:off x="1759129" y="1236616"/>
            <a:ext cx="8830494" cy="5027686"/>
          </a:xfrm>
          <a:prstGeom prst="rect">
            <a:avLst/>
          </a:prstGeom>
        </p:spPr>
      </p:pic>
    </p:spTree>
    <p:extLst>
      <p:ext uri="{BB962C8B-B14F-4D97-AF65-F5344CB8AC3E}">
        <p14:creationId xmlns:p14="http://schemas.microsoft.com/office/powerpoint/2010/main" val="28081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97AA1-0EF4-447B-D4E3-376FD3399405}"/>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9773E69E-06C9-8105-91D5-F1E8BE07542E}"/>
              </a:ext>
            </a:extLst>
          </p:cNvPr>
          <p:cNvSpPr>
            <a:spLocks noGrp="1" noChangeArrowheads="1"/>
          </p:cNvSpPr>
          <p:nvPr>
            <p:ph type="ctrTitle"/>
          </p:nvPr>
        </p:nvSpPr>
        <p:spPr>
          <a:xfrm>
            <a:off x="1555473" y="1869320"/>
            <a:ext cx="9202974" cy="1559680"/>
          </a:xfrm>
        </p:spPr>
        <p:txBody>
          <a:bodyPr>
            <a:normAutofit fontScale="90000"/>
          </a:bodyPr>
          <a:lstStyle/>
          <a:p>
            <a:pPr algn="l" eaLnBrk="1" hangingPunct="1"/>
            <a:r>
              <a:rPr lang="en-US" altLang="ja-JP" sz="3600" dirty="0">
                <a:latin typeface="AR P丸ゴシック体E" panose="020F0900000000000000" pitchFamily="50" charset="-128"/>
                <a:ea typeface="AR P丸ゴシック体E" panose="020F0900000000000000" pitchFamily="50" charset="-128"/>
              </a:rPr>
              <a:t>Teams</a:t>
            </a:r>
            <a:r>
              <a:rPr lang="ja-JP" altLang="en-US" sz="3600" dirty="0">
                <a:latin typeface="AR P丸ゴシック体E" panose="020F0900000000000000" pitchFamily="50" charset="-128"/>
                <a:ea typeface="AR P丸ゴシック体E" panose="020F0900000000000000" pitchFamily="50" charset="-128"/>
              </a:rPr>
              <a:t>（</a:t>
            </a:r>
            <a:r>
              <a:rPr lang="en-US" altLang="ja-JP" sz="3600" dirty="0">
                <a:latin typeface="AR P丸ゴシック体E" panose="020F0900000000000000" pitchFamily="50" charset="-128"/>
                <a:ea typeface="AR P丸ゴシック体E" panose="020F0900000000000000" pitchFamily="50" charset="-128"/>
              </a:rPr>
              <a:t>R6 15HR</a:t>
            </a:r>
            <a:r>
              <a:rPr lang="ja-JP" altLang="en-US" sz="3600" dirty="0">
                <a:latin typeface="AR P丸ゴシック体E" panose="020F0900000000000000" pitchFamily="50" charset="-128"/>
                <a:ea typeface="AR P丸ゴシック体E" panose="020F0900000000000000" pitchFamily="50" charset="-128"/>
              </a:rPr>
              <a:t>理数科）→ファイル</a:t>
            </a:r>
            <a:r>
              <a:rPr lang="en-US" altLang="ja-JP" sz="3600" dirty="0">
                <a:latin typeface="AR P丸ゴシック体E" panose="020F0900000000000000" pitchFamily="50" charset="-128"/>
                <a:ea typeface="AR P丸ゴシック体E" panose="020F0900000000000000" pitchFamily="50" charset="-128"/>
              </a:rPr>
              <a:t>(2.0</a:t>
            </a:r>
            <a:r>
              <a:rPr lang="ja-JP" altLang="en-US" sz="3600" dirty="0">
                <a:latin typeface="AR P丸ゴシック体E" panose="020F0900000000000000" pitchFamily="50" charset="-128"/>
                <a:ea typeface="AR P丸ゴシック体E" panose="020F0900000000000000" pitchFamily="50" charset="-128"/>
              </a:rPr>
              <a:t>秒で一往復する振り子</a:t>
            </a:r>
            <a:r>
              <a:rPr lang="en-US" altLang="ja-JP" sz="3600" dirty="0">
                <a:latin typeface="AR P丸ゴシック体E" panose="020F0900000000000000" pitchFamily="50" charset="-128"/>
                <a:ea typeface="AR P丸ゴシック体E" panose="020F0900000000000000" pitchFamily="50" charset="-128"/>
              </a:rPr>
              <a:t>)</a:t>
            </a:r>
            <a:r>
              <a:rPr lang="ja-JP" altLang="en-US" sz="3600" dirty="0">
                <a:latin typeface="AR P丸ゴシック体E" panose="020F0900000000000000" pitchFamily="50" charset="-128"/>
                <a:ea typeface="AR P丸ゴシック体E" panose="020F0900000000000000" pitchFamily="50" charset="-128"/>
              </a:rPr>
              <a:t>→</a:t>
            </a:r>
            <a:r>
              <a:rPr lang="en-US" altLang="ja-JP" sz="3600" dirty="0">
                <a:latin typeface="AR P丸ゴシック体E" panose="020F0900000000000000" pitchFamily="50" charset="-128"/>
                <a:ea typeface="AR P丸ゴシック体E" panose="020F0900000000000000" pitchFamily="50" charset="-128"/>
              </a:rPr>
              <a:t>SS1_</a:t>
            </a:r>
            <a:r>
              <a:rPr lang="ja-JP" altLang="en-US" sz="3600" dirty="0">
                <a:latin typeface="AR P丸ゴシック体E" panose="020F0900000000000000" pitchFamily="50" charset="-128"/>
                <a:ea typeface="AR P丸ゴシック体E" panose="020F0900000000000000" pitchFamily="50" charset="-128"/>
              </a:rPr>
              <a:t>実験レポートをダウンロードして レポート作成してください！！</a:t>
            </a:r>
            <a:endParaRPr lang="en-US" altLang="ja-JP" sz="3600" dirty="0">
              <a:latin typeface="AR P丸ゴシック体E" panose="020F0900000000000000" pitchFamily="50" charset="-128"/>
              <a:ea typeface="AR P丸ゴシック体E" panose="020F0900000000000000"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2A56901B-F7F1-4166-402F-3735B5F5CED9}"/>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ECF1D98D-40DD-3450-5494-769F5E9D12D8}"/>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E5AF1245-8E97-0670-AF29-4BC69A3295EB}"/>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2EB693E2-E23D-0ED3-0D26-E24B180EEE94}"/>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2" name="Rectangle 2">
            <a:extLst>
              <a:ext uri="{FF2B5EF4-FFF2-40B4-BE49-F238E27FC236}">
                <a16:creationId xmlns:a16="http://schemas.microsoft.com/office/drawing/2014/main" id="{4C309B7A-86DE-DB02-BCAE-4ECAAFFF78CE}"/>
              </a:ext>
            </a:extLst>
          </p:cNvPr>
          <p:cNvSpPr txBox="1">
            <a:spLocks noChangeArrowheads="1"/>
          </p:cNvSpPr>
          <p:nvPr/>
        </p:nvSpPr>
        <p:spPr>
          <a:xfrm>
            <a:off x="2658101" y="473770"/>
            <a:ext cx="6875797" cy="9292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latin typeface="AR P丸ゴシック体E" panose="020F0900000000000000" pitchFamily="50" charset="-128"/>
                <a:ea typeface="AR P丸ゴシック体E" panose="020F0900000000000000" pitchFamily="50" charset="-128"/>
              </a:rPr>
              <a:t>実験レポート </a:t>
            </a:r>
            <a:endParaRPr lang="en-US" altLang="ja-JP" sz="4800" dirty="0">
              <a:latin typeface="AR P丸ゴシック体E" panose="020F0900000000000000" pitchFamily="50" charset="-128"/>
              <a:ea typeface="AR P丸ゴシック体E" panose="020F0900000000000000" pitchFamily="50" charset="-128"/>
            </a:endParaRPr>
          </a:p>
        </p:txBody>
      </p:sp>
      <p:sp>
        <p:nvSpPr>
          <p:cNvPr id="3" name="Rectangle 2">
            <a:extLst>
              <a:ext uri="{FF2B5EF4-FFF2-40B4-BE49-F238E27FC236}">
                <a16:creationId xmlns:a16="http://schemas.microsoft.com/office/drawing/2014/main" id="{64C35F5E-FCD4-8C0C-0981-DCFEEE23A1EF}"/>
              </a:ext>
            </a:extLst>
          </p:cNvPr>
          <p:cNvSpPr txBox="1">
            <a:spLocks noChangeArrowheads="1"/>
          </p:cNvSpPr>
          <p:nvPr/>
        </p:nvSpPr>
        <p:spPr>
          <a:xfrm>
            <a:off x="1555473" y="3509695"/>
            <a:ext cx="9202974" cy="25915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dirty="0">
                <a:latin typeface="AR P丸ゴシック体E" panose="020F0900000000000000" pitchFamily="50" charset="-128"/>
                <a:ea typeface="AR P丸ゴシック体E" panose="020F0900000000000000" pitchFamily="50" charset="-128"/>
              </a:rPr>
              <a:t>提出日　　</a:t>
            </a:r>
            <a:r>
              <a:rPr lang="en-US" altLang="ja-JP" sz="3600" dirty="0">
                <a:latin typeface="AR P丸ゴシック体E" panose="020F0900000000000000" pitchFamily="50" charset="-128"/>
                <a:ea typeface="AR P丸ゴシック体E" panose="020F0900000000000000" pitchFamily="50" charset="-128"/>
              </a:rPr>
              <a:t>11</a:t>
            </a:r>
            <a:r>
              <a:rPr lang="ja-JP" altLang="en-US" sz="3600" dirty="0">
                <a:latin typeface="AR P丸ゴシック体E" panose="020F0900000000000000" pitchFamily="50" charset="-128"/>
                <a:ea typeface="AR P丸ゴシック体E" panose="020F0900000000000000" pitchFamily="50" charset="-128"/>
              </a:rPr>
              <a:t>月</a:t>
            </a:r>
            <a:r>
              <a:rPr lang="en-US" altLang="ja-JP" sz="3600" dirty="0">
                <a:latin typeface="AR P丸ゴシック体E" panose="020F0900000000000000" pitchFamily="50" charset="-128"/>
                <a:ea typeface="AR P丸ゴシック体E" panose="020F0900000000000000" pitchFamily="50" charset="-128"/>
              </a:rPr>
              <a:t>1</a:t>
            </a:r>
            <a:r>
              <a:rPr lang="ja-JP" altLang="en-US" sz="3600" dirty="0">
                <a:latin typeface="AR P丸ゴシック体E" panose="020F0900000000000000" pitchFamily="50" charset="-128"/>
                <a:ea typeface="AR P丸ゴシック体E" panose="020F0900000000000000" pitchFamily="50" charset="-128"/>
              </a:rPr>
              <a:t>５日</a:t>
            </a:r>
            <a:r>
              <a:rPr lang="en-US" altLang="ja-JP" sz="3600" dirty="0">
                <a:latin typeface="AR P丸ゴシック体E" panose="020F0900000000000000" pitchFamily="50" charset="-128"/>
                <a:ea typeface="AR P丸ゴシック体E" panose="020F0900000000000000" pitchFamily="50" charset="-128"/>
              </a:rPr>
              <a:t>(</a:t>
            </a:r>
            <a:r>
              <a:rPr lang="ja-JP" altLang="en-US" sz="3600" dirty="0">
                <a:latin typeface="AR P丸ゴシック体E" panose="020F0900000000000000" pitchFamily="50" charset="-128"/>
                <a:ea typeface="AR P丸ゴシック体E" panose="020F0900000000000000" pitchFamily="50" charset="-128"/>
              </a:rPr>
              <a:t>金</a:t>
            </a:r>
            <a:r>
              <a:rPr lang="en-US" altLang="ja-JP" sz="3600" dirty="0">
                <a:latin typeface="AR P丸ゴシック体E" panose="020F0900000000000000" pitchFamily="50" charset="-128"/>
                <a:ea typeface="AR P丸ゴシック体E" panose="020F0900000000000000" pitchFamily="50" charset="-128"/>
              </a:rPr>
              <a:t>)17:00</a:t>
            </a:r>
          </a:p>
          <a:p>
            <a:pPr algn="l"/>
            <a:endParaRPr lang="en-US" altLang="ja-JP" sz="3600" dirty="0">
              <a:latin typeface="AR P丸ゴシック体E" panose="020F0900000000000000" pitchFamily="50" charset="-128"/>
              <a:ea typeface="AR P丸ゴシック体E" panose="020F0900000000000000" pitchFamily="50" charset="-128"/>
            </a:endParaRPr>
          </a:p>
          <a:p>
            <a:pPr algn="l"/>
            <a:r>
              <a:rPr lang="ja-JP" altLang="en-US" sz="3600" dirty="0">
                <a:latin typeface="AR P丸ゴシック体E" panose="020F0900000000000000" pitchFamily="50" charset="-128"/>
                <a:ea typeface="AR P丸ゴシック体E" panose="020F0900000000000000" pitchFamily="50" charset="-128"/>
              </a:rPr>
              <a:t>提出場所</a:t>
            </a:r>
            <a:endParaRPr lang="en-US" altLang="ja-JP" sz="3600" dirty="0">
              <a:latin typeface="AR P丸ゴシック体E" panose="020F0900000000000000" pitchFamily="50" charset="-128"/>
              <a:ea typeface="AR P丸ゴシック体E" panose="020F0900000000000000" pitchFamily="50" charset="-128"/>
            </a:endParaRPr>
          </a:p>
          <a:p>
            <a:pPr algn="l"/>
            <a:r>
              <a:rPr lang="en-US" altLang="ja-JP" sz="3600" dirty="0">
                <a:latin typeface="AR P丸ゴシック体E" panose="020F0900000000000000" pitchFamily="50" charset="-128"/>
                <a:ea typeface="AR P丸ゴシック体E" panose="020F0900000000000000" pitchFamily="50" charset="-128"/>
              </a:rPr>
              <a:t>Teams</a:t>
            </a:r>
            <a:r>
              <a:rPr lang="ja-JP" altLang="en-US" sz="3600" dirty="0">
                <a:latin typeface="AR P丸ゴシック体E" panose="020F0900000000000000" pitchFamily="50" charset="-128"/>
                <a:ea typeface="AR P丸ゴシック体E" panose="020F0900000000000000" pitchFamily="50" charset="-128"/>
              </a:rPr>
              <a:t>（</a:t>
            </a:r>
            <a:r>
              <a:rPr lang="en-US" altLang="ja-JP" sz="3600" dirty="0">
                <a:latin typeface="AR P丸ゴシック体E" panose="020F0900000000000000" pitchFamily="50" charset="-128"/>
                <a:ea typeface="AR P丸ゴシック体E" panose="020F0900000000000000" pitchFamily="50" charset="-128"/>
              </a:rPr>
              <a:t>R6 15HR</a:t>
            </a:r>
            <a:r>
              <a:rPr lang="ja-JP" altLang="en-US" sz="3600" dirty="0">
                <a:latin typeface="AR P丸ゴシック体E" panose="020F0900000000000000" pitchFamily="50" charset="-128"/>
                <a:ea typeface="AR P丸ゴシック体E" panose="020F0900000000000000" pitchFamily="50" charset="-128"/>
              </a:rPr>
              <a:t>理数科）→ファイル</a:t>
            </a:r>
            <a:r>
              <a:rPr lang="en-US" altLang="ja-JP" sz="3600" dirty="0">
                <a:latin typeface="AR P丸ゴシック体E" panose="020F0900000000000000" pitchFamily="50" charset="-128"/>
                <a:ea typeface="AR P丸ゴシック体E" panose="020F0900000000000000" pitchFamily="50" charset="-128"/>
              </a:rPr>
              <a:t>(2.0</a:t>
            </a:r>
            <a:r>
              <a:rPr lang="ja-JP" altLang="en-US" sz="3600" dirty="0">
                <a:latin typeface="AR P丸ゴシック体E" panose="020F0900000000000000" pitchFamily="50" charset="-128"/>
                <a:ea typeface="AR P丸ゴシック体E" panose="020F0900000000000000" pitchFamily="50" charset="-128"/>
              </a:rPr>
              <a:t>秒で一往復する振り子</a:t>
            </a:r>
            <a:r>
              <a:rPr lang="en-US" altLang="ja-JP" sz="3600" dirty="0">
                <a:latin typeface="AR P丸ゴシック体E" panose="020F0900000000000000" pitchFamily="50" charset="-128"/>
                <a:ea typeface="AR P丸ゴシック体E" panose="020F0900000000000000" pitchFamily="50" charset="-128"/>
              </a:rPr>
              <a:t>)</a:t>
            </a:r>
            <a:r>
              <a:rPr lang="ja-JP" altLang="en-US" sz="3600" dirty="0">
                <a:latin typeface="AR P丸ゴシック体E" panose="020F0900000000000000" pitchFamily="50" charset="-128"/>
                <a:ea typeface="AR P丸ゴシック体E" panose="020F0900000000000000" pitchFamily="50" charset="-128"/>
              </a:rPr>
              <a:t>→ファイル（レポート提出）</a:t>
            </a:r>
            <a:endParaRPr lang="en-US" altLang="ja-JP" sz="36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71036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0928-CC55-CDCA-AFBD-90E4CAADD70F}"/>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A518A6EA-C4A6-0963-34C1-6A1072CB2C50}"/>
              </a:ext>
            </a:extLst>
          </p:cNvPr>
          <p:cNvSpPr>
            <a:spLocks noGrp="1" noChangeArrowheads="1"/>
          </p:cNvSpPr>
          <p:nvPr>
            <p:ph type="ctrTitle"/>
          </p:nvPr>
        </p:nvSpPr>
        <p:spPr>
          <a:xfrm>
            <a:off x="2658101" y="404101"/>
            <a:ext cx="6875797" cy="929297"/>
          </a:xfrm>
        </p:spPr>
        <p:txBody>
          <a:bodyPr>
            <a:normAutofit fontScale="90000"/>
          </a:bodyPr>
          <a:lstStyle/>
          <a:p>
            <a:pPr eaLnBrk="1" hangingPunct="1"/>
            <a:r>
              <a:rPr lang="ja-JP" altLang="en-US" sz="4800" dirty="0">
                <a:latin typeface="AR P丸ゴシック体E" panose="020F0900000000000000" pitchFamily="50" charset="-128"/>
                <a:ea typeface="AR P丸ゴシック体E" panose="020F0900000000000000" pitchFamily="50" charset="-128"/>
              </a:rPr>
              <a:t>実験レポートとは、、、、、、</a:t>
            </a:r>
            <a:endParaRPr lang="en-US" altLang="ja-JP" sz="4800" dirty="0">
              <a:latin typeface="AR P丸ゴシック体E" panose="020F0900000000000000" pitchFamily="50" charset="-128"/>
              <a:ea typeface="AR P丸ゴシック体E" panose="020F0900000000000000"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F38E2FD9-681F-908A-2B6A-EC71E128FE5C}"/>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5A0D5776-E5D3-C1D4-0C15-EC9DEBC52B9A}"/>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5E60DED5-B08F-C0B4-11FF-A31FF7FA8823}"/>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E87E5864-DBF6-FA39-BDF6-36F3490F1CAE}"/>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2" name="Rectangle 2">
            <a:extLst>
              <a:ext uri="{FF2B5EF4-FFF2-40B4-BE49-F238E27FC236}">
                <a16:creationId xmlns:a16="http://schemas.microsoft.com/office/drawing/2014/main" id="{D705DBD5-1690-8494-6B20-7C775A40F87C}"/>
              </a:ext>
            </a:extLst>
          </p:cNvPr>
          <p:cNvSpPr txBox="1">
            <a:spLocks noChangeArrowheads="1"/>
          </p:cNvSpPr>
          <p:nvPr/>
        </p:nvSpPr>
        <p:spPr>
          <a:xfrm>
            <a:off x="992777" y="2177142"/>
            <a:ext cx="10206446" cy="233389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latin typeface="AR P丸ゴシック体E" panose="020F0900000000000000" pitchFamily="50" charset="-128"/>
                <a:ea typeface="AR P丸ゴシック体E" panose="020F0900000000000000" pitchFamily="50" charset="-128"/>
              </a:rPr>
              <a:t>自分で考えたことを他人に伝えるために書くものです。感想文では、ありません。読む人を納得させるために、</a:t>
            </a:r>
            <a:r>
              <a:rPr lang="ja-JP" altLang="en-US" sz="4000" u="sng" dirty="0">
                <a:latin typeface="AR P丸ゴシック体E" panose="020F0900000000000000" pitchFamily="50" charset="-128"/>
                <a:ea typeface="AR P丸ゴシック体E" panose="020F0900000000000000" pitchFamily="50" charset="-128"/>
              </a:rPr>
              <a:t>根拠や理由をつけながら</a:t>
            </a:r>
            <a:r>
              <a:rPr lang="ja-JP" altLang="en-US" sz="4800" u="sng" dirty="0">
                <a:solidFill>
                  <a:srgbClr val="FF0000"/>
                </a:solidFill>
                <a:latin typeface="AR P丸ゴシック体E" panose="020F0900000000000000" pitchFamily="50" charset="-128"/>
                <a:ea typeface="AR P丸ゴシック体E" panose="020F0900000000000000" pitchFamily="50" charset="-128"/>
              </a:rPr>
              <a:t>論理的</a:t>
            </a:r>
            <a:r>
              <a:rPr lang="ja-JP" altLang="en-US" sz="4000" u="sng" dirty="0">
                <a:latin typeface="AR P丸ゴシック体E" panose="020F0900000000000000" pitchFamily="50" charset="-128"/>
                <a:ea typeface="AR P丸ゴシック体E" panose="020F0900000000000000" pitchFamily="50" charset="-128"/>
              </a:rPr>
              <a:t>に書くことを意識してください。</a:t>
            </a:r>
            <a:endParaRPr lang="en-US" altLang="ja-JP" sz="4000" u="sng"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35995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70FC6-8796-2007-A6F8-FB5A0D66377B}"/>
            </a:ext>
          </a:extLst>
        </p:cNvPr>
        <p:cNvGrpSpPr/>
        <p:nvPr/>
      </p:nvGrpSpPr>
      <p:grpSpPr>
        <a:xfrm>
          <a:off x="0" y="0"/>
          <a:ext cx="0" cy="0"/>
          <a:chOff x="0" y="0"/>
          <a:chExt cx="0" cy="0"/>
        </a:xfrm>
      </p:grpSpPr>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3B2BE5AB-E138-EE1B-0A29-1616A857326C}"/>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D9F9817B-0B3C-D5D9-2C8D-B8E30503B1C0}"/>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7F04C210-0F48-19F9-E752-C55A5FF2D93B}"/>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8B8F184A-CFE0-D2CC-7040-C7E9C099348C}"/>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2" name="Rectangle 2">
            <a:extLst>
              <a:ext uri="{FF2B5EF4-FFF2-40B4-BE49-F238E27FC236}">
                <a16:creationId xmlns:a16="http://schemas.microsoft.com/office/drawing/2014/main" id="{051DA678-5D8E-FF75-5547-5D7950BBF4FE}"/>
              </a:ext>
            </a:extLst>
          </p:cNvPr>
          <p:cNvSpPr txBox="1">
            <a:spLocks noChangeArrowheads="1"/>
          </p:cNvSpPr>
          <p:nvPr/>
        </p:nvSpPr>
        <p:spPr>
          <a:xfrm>
            <a:off x="2658101" y="404101"/>
            <a:ext cx="6875797" cy="9292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latin typeface="AR P丸ゴシック体E" panose="020F0900000000000000" pitchFamily="50" charset="-128"/>
                <a:ea typeface="AR P丸ゴシック体E" panose="020F0900000000000000" pitchFamily="50" charset="-128"/>
              </a:rPr>
              <a:t>実験レポートの構成</a:t>
            </a:r>
            <a:endParaRPr lang="en-US" altLang="ja-JP" sz="4800" dirty="0">
              <a:latin typeface="AR P丸ゴシック体E" panose="020F0900000000000000" pitchFamily="50" charset="-128"/>
              <a:ea typeface="AR P丸ゴシック体E" panose="020F0900000000000000" pitchFamily="50" charset="-128"/>
            </a:endParaRPr>
          </a:p>
        </p:txBody>
      </p:sp>
      <p:graphicFrame>
        <p:nvGraphicFramePr>
          <p:cNvPr id="11" name="表 10">
            <a:extLst>
              <a:ext uri="{FF2B5EF4-FFF2-40B4-BE49-F238E27FC236}">
                <a16:creationId xmlns:a16="http://schemas.microsoft.com/office/drawing/2014/main" id="{91657DEB-53CE-C0E9-C7BE-40213A8E5955}"/>
              </a:ext>
            </a:extLst>
          </p:cNvPr>
          <p:cNvGraphicFramePr>
            <a:graphicFrameLocks noGrp="1"/>
          </p:cNvGraphicFramePr>
          <p:nvPr>
            <p:extLst>
              <p:ext uri="{D42A27DB-BD31-4B8C-83A1-F6EECF244321}">
                <p14:modId xmlns:p14="http://schemas.microsoft.com/office/powerpoint/2010/main" val="2342524138"/>
              </p:ext>
            </p:extLst>
          </p:nvPr>
        </p:nvGraphicFramePr>
        <p:xfrm>
          <a:off x="2031999" y="1668902"/>
          <a:ext cx="8128000" cy="3921760"/>
        </p:xfrm>
        <a:graphic>
          <a:graphicData uri="http://schemas.openxmlformats.org/drawingml/2006/table">
            <a:tbl>
              <a:tblPr firstRow="1" bandRow="1">
                <a:tableStyleId>{5940675A-B579-460E-94D1-54222C63F5DA}</a:tableStyleId>
              </a:tblPr>
              <a:tblGrid>
                <a:gridCol w="1782354">
                  <a:extLst>
                    <a:ext uri="{9D8B030D-6E8A-4147-A177-3AD203B41FA5}">
                      <a16:colId xmlns:a16="http://schemas.microsoft.com/office/drawing/2014/main" val="1104229071"/>
                    </a:ext>
                  </a:extLst>
                </a:gridCol>
                <a:gridCol w="6345646">
                  <a:extLst>
                    <a:ext uri="{9D8B030D-6E8A-4147-A177-3AD203B41FA5}">
                      <a16:colId xmlns:a16="http://schemas.microsoft.com/office/drawing/2014/main" val="1045347558"/>
                    </a:ext>
                  </a:extLst>
                </a:gridCol>
              </a:tblGrid>
              <a:tr h="370840">
                <a:tc>
                  <a:txBody>
                    <a:bodyPr/>
                    <a:lstStyle/>
                    <a:p>
                      <a:r>
                        <a:rPr kumimoji="1" lang="ja-JP" altLang="en-US" dirty="0"/>
                        <a:t>項目</a:t>
                      </a:r>
                    </a:p>
                  </a:txBody>
                  <a:tcPr/>
                </a:tc>
                <a:tc>
                  <a:txBody>
                    <a:bodyPr/>
                    <a:lstStyle/>
                    <a:p>
                      <a:r>
                        <a:rPr kumimoji="1" lang="ja-JP" altLang="en-US" dirty="0"/>
                        <a:t>要点</a:t>
                      </a:r>
                    </a:p>
                  </a:txBody>
                  <a:tcPr/>
                </a:tc>
                <a:extLst>
                  <a:ext uri="{0D108BD9-81ED-4DB2-BD59-A6C34878D82A}">
                    <a16:rowId xmlns:a16="http://schemas.microsoft.com/office/drawing/2014/main" val="4123420269"/>
                  </a:ext>
                </a:extLst>
              </a:tr>
              <a:tr h="370840">
                <a:tc>
                  <a:txBody>
                    <a:bodyPr/>
                    <a:lstStyle/>
                    <a:p>
                      <a:r>
                        <a:rPr kumimoji="1" lang="ja-JP" altLang="en-US" dirty="0"/>
                        <a:t>表紙</a:t>
                      </a:r>
                    </a:p>
                  </a:txBody>
                  <a:tcPr/>
                </a:tc>
                <a:tc>
                  <a:txBody>
                    <a:bodyPr/>
                    <a:lstStyle/>
                    <a:p>
                      <a:r>
                        <a:rPr kumimoji="1" lang="ja-JP" altLang="en-US" dirty="0"/>
                        <a:t>実験課題　クラス番号　氏名　提出日</a:t>
                      </a:r>
                    </a:p>
                  </a:txBody>
                  <a:tcPr/>
                </a:tc>
                <a:extLst>
                  <a:ext uri="{0D108BD9-81ED-4DB2-BD59-A6C34878D82A}">
                    <a16:rowId xmlns:a16="http://schemas.microsoft.com/office/drawing/2014/main" val="3891634027"/>
                  </a:ext>
                </a:extLst>
              </a:tr>
              <a:tr h="370840">
                <a:tc>
                  <a:txBody>
                    <a:bodyPr/>
                    <a:lstStyle/>
                    <a:p>
                      <a:r>
                        <a:rPr kumimoji="1" lang="ja-JP" altLang="en-US" dirty="0"/>
                        <a:t>目的</a:t>
                      </a:r>
                      <a:r>
                        <a:rPr kumimoji="1" lang="en-US" altLang="ja-JP" dirty="0"/>
                        <a:t>(</a:t>
                      </a:r>
                      <a:r>
                        <a:rPr kumimoji="1" lang="ja-JP" altLang="en-US" dirty="0"/>
                        <a:t>仮説</a:t>
                      </a:r>
                      <a:r>
                        <a:rPr kumimoji="1" lang="en-US" altLang="ja-JP" dirty="0"/>
                        <a:t>)</a:t>
                      </a:r>
                      <a:endParaRPr kumimoji="1" lang="ja-JP" altLang="en-US" dirty="0"/>
                    </a:p>
                  </a:txBody>
                  <a:tcPr/>
                </a:tc>
                <a:tc>
                  <a:txBody>
                    <a:bodyPr/>
                    <a:lstStyle/>
                    <a:p>
                      <a:r>
                        <a:rPr kumimoji="1" lang="ja-JP" altLang="en-US" dirty="0"/>
                        <a:t>○何を調べるための実験なのか</a:t>
                      </a:r>
                      <a:endParaRPr kumimoji="1" lang="en-US" altLang="ja-JP" dirty="0"/>
                    </a:p>
                    <a:p>
                      <a:r>
                        <a:rPr kumimoji="1" lang="ja-JP" altLang="en-US" dirty="0"/>
                        <a:t>○どのようなことが予想させるか</a:t>
                      </a:r>
                    </a:p>
                  </a:txBody>
                  <a:tcPr/>
                </a:tc>
                <a:extLst>
                  <a:ext uri="{0D108BD9-81ED-4DB2-BD59-A6C34878D82A}">
                    <a16:rowId xmlns:a16="http://schemas.microsoft.com/office/drawing/2014/main" val="197283154"/>
                  </a:ext>
                </a:extLst>
              </a:tr>
              <a:tr h="370840">
                <a:tc>
                  <a:txBody>
                    <a:bodyPr/>
                    <a:lstStyle/>
                    <a:p>
                      <a:r>
                        <a:rPr kumimoji="1" lang="ja-JP" altLang="en-US" dirty="0"/>
                        <a:t>実験原理</a:t>
                      </a:r>
                    </a:p>
                  </a:txBody>
                  <a:tcPr/>
                </a:tc>
                <a:tc>
                  <a:txBody>
                    <a:bodyPr/>
                    <a:lstStyle/>
                    <a:p>
                      <a:r>
                        <a:rPr kumimoji="1" lang="ja-JP" altLang="en-US" dirty="0"/>
                        <a:t>○教科書等の要約、測定することで何を明らかになるのか</a:t>
                      </a:r>
                      <a:endParaRPr kumimoji="1" lang="en-US" altLang="ja-JP" dirty="0"/>
                    </a:p>
                    <a:p>
                      <a:r>
                        <a:rPr kumimoji="1" lang="ja-JP" altLang="en-US" dirty="0"/>
                        <a:t>○自分なりの工夫、視点等</a:t>
                      </a:r>
                    </a:p>
                  </a:txBody>
                  <a:tcPr/>
                </a:tc>
                <a:extLst>
                  <a:ext uri="{0D108BD9-81ED-4DB2-BD59-A6C34878D82A}">
                    <a16:rowId xmlns:a16="http://schemas.microsoft.com/office/drawing/2014/main" val="2908665098"/>
                  </a:ext>
                </a:extLst>
              </a:tr>
              <a:tr h="370840">
                <a:tc>
                  <a:txBody>
                    <a:bodyPr/>
                    <a:lstStyle/>
                    <a:p>
                      <a:r>
                        <a:rPr kumimoji="1" lang="ja-JP" altLang="en-US" dirty="0"/>
                        <a:t>実験方法</a:t>
                      </a:r>
                    </a:p>
                  </a:txBody>
                  <a:tcPr/>
                </a:tc>
                <a:tc>
                  <a:txBody>
                    <a:bodyPr/>
                    <a:lstStyle/>
                    <a:p>
                      <a:r>
                        <a:rPr kumimoji="1" lang="ja-JP" altLang="en-US" dirty="0"/>
                        <a:t>○他の人が同じ実験を再現できる実験情報を書く</a:t>
                      </a:r>
                      <a:endParaRPr kumimoji="1" lang="en-US" altLang="ja-JP" dirty="0"/>
                    </a:p>
                    <a:p>
                      <a:r>
                        <a:rPr kumimoji="1" lang="ja-JP" altLang="en-US" dirty="0"/>
                        <a:t>○配布させた実験プリントを要約する。図等も入れる</a:t>
                      </a:r>
                    </a:p>
                  </a:txBody>
                  <a:tcPr/>
                </a:tc>
                <a:extLst>
                  <a:ext uri="{0D108BD9-81ED-4DB2-BD59-A6C34878D82A}">
                    <a16:rowId xmlns:a16="http://schemas.microsoft.com/office/drawing/2014/main" val="4071007712"/>
                  </a:ext>
                </a:extLst>
              </a:tr>
              <a:tr h="370840">
                <a:tc>
                  <a:txBody>
                    <a:bodyPr/>
                    <a:lstStyle/>
                    <a:p>
                      <a:r>
                        <a:rPr kumimoji="1" lang="ja-JP" altLang="en-US" dirty="0"/>
                        <a:t>結果</a:t>
                      </a:r>
                    </a:p>
                  </a:txBody>
                  <a:tcPr/>
                </a:tc>
                <a:tc>
                  <a:txBody>
                    <a:bodyPr/>
                    <a:lstStyle/>
                    <a:p>
                      <a:r>
                        <a:rPr kumimoji="1" lang="ja-JP" altLang="en-US" dirty="0"/>
                        <a:t>○実験の結果、事実を書く、表やグラフの利用</a:t>
                      </a:r>
                    </a:p>
                  </a:txBody>
                  <a:tcPr/>
                </a:tc>
                <a:extLst>
                  <a:ext uri="{0D108BD9-81ED-4DB2-BD59-A6C34878D82A}">
                    <a16:rowId xmlns:a16="http://schemas.microsoft.com/office/drawing/2014/main" val="845738160"/>
                  </a:ext>
                </a:extLst>
              </a:tr>
              <a:tr h="370840">
                <a:tc>
                  <a:txBody>
                    <a:bodyPr/>
                    <a:lstStyle/>
                    <a:p>
                      <a:r>
                        <a:rPr kumimoji="1" lang="ja-JP" altLang="en-US" dirty="0"/>
                        <a:t>考察</a:t>
                      </a:r>
                    </a:p>
                  </a:txBody>
                  <a:tcPr/>
                </a:tc>
                <a:tc>
                  <a:txBody>
                    <a:bodyPr/>
                    <a:lstStyle/>
                    <a:p>
                      <a:r>
                        <a:rPr kumimoji="1" lang="ja-JP" altLang="en-US" dirty="0"/>
                        <a:t>○実験結果に対して考えたこと　</a:t>
                      </a:r>
                      <a:r>
                        <a:rPr kumimoji="1" lang="ja-JP" altLang="en-US" sz="2800" dirty="0">
                          <a:solidFill>
                            <a:srgbClr val="FF0000"/>
                          </a:solidFill>
                        </a:rPr>
                        <a:t>（一番大事）</a:t>
                      </a:r>
                      <a:endParaRPr kumimoji="1" lang="ja-JP" altLang="en-US" dirty="0">
                        <a:solidFill>
                          <a:srgbClr val="FF0000"/>
                        </a:solidFill>
                      </a:endParaRPr>
                    </a:p>
                  </a:txBody>
                  <a:tcPr/>
                </a:tc>
                <a:extLst>
                  <a:ext uri="{0D108BD9-81ED-4DB2-BD59-A6C34878D82A}">
                    <a16:rowId xmlns:a16="http://schemas.microsoft.com/office/drawing/2014/main" val="2529100739"/>
                  </a:ext>
                </a:extLst>
              </a:tr>
              <a:tr h="370840">
                <a:tc>
                  <a:txBody>
                    <a:bodyPr/>
                    <a:lstStyle/>
                    <a:p>
                      <a:r>
                        <a:rPr kumimoji="1" lang="ja-JP" altLang="en-US" dirty="0"/>
                        <a:t>参考文献</a:t>
                      </a:r>
                    </a:p>
                  </a:txBody>
                  <a:tcPr/>
                </a:tc>
                <a:tc>
                  <a:txBody>
                    <a:bodyPr/>
                    <a:lstStyle/>
                    <a:p>
                      <a:r>
                        <a:rPr kumimoji="1" lang="ja-JP" altLang="en-US" dirty="0"/>
                        <a:t>○参考にした文献や</a:t>
                      </a:r>
                      <a:r>
                        <a:rPr kumimoji="1" lang="en-US" altLang="ja-JP" dirty="0"/>
                        <a:t>WEB</a:t>
                      </a:r>
                      <a:r>
                        <a:rPr kumimoji="1" lang="ja-JP" altLang="en-US" dirty="0"/>
                        <a:t>があれば箇条書きで書く</a:t>
                      </a:r>
                    </a:p>
                  </a:txBody>
                  <a:tcPr/>
                </a:tc>
                <a:extLst>
                  <a:ext uri="{0D108BD9-81ED-4DB2-BD59-A6C34878D82A}">
                    <a16:rowId xmlns:a16="http://schemas.microsoft.com/office/drawing/2014/main" val="1428864637"/>
                  </a:ext>
                </a:extLst>
              </a:tr>
            </a:tbl>
          </a:graphicData>
        </a:graphic>
      </p:graphicFrame>
    </p:spTree>
    <p:extLst>
      <p:ext uri="{BB962C8B-B14F-4D97-AF65-F5344CB8AC3E}">
        <p14:creationId xmlns:p14="http://schemas.microsoft.com/office/powerpoint/2010/main" val="112545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19AE-9B2D-DA30-BAC6-4A5E60A2C78A}"/>
            </a:ext>
          </a:extLst>
        </p:cNvPr>
        <p:cNvGrpSpPr/>
        <p:nvPr/>
      </p:nvGrpSpPr>
      <p:grpSpPr>
        <a:xfrm>
          <a:off x="0" y="0"/>
          <a:ext cx="0" cy="0"/>
          <a:chOff x="0" y="0"/>
          <a:chExt cx="0" cy="0"/>
        </a:xfrm>
      </p:grpSpPr>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2603A91C-8A35-5361-2713-946D9E84F4AD}"/>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81509364-2B95-9806-D641-7CD17863E88A}"/>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BCEE8027-7EB4-9B20-201F-49EF618F66A1}"/>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8E6D627F-2866-3F81-AB0B-67E930D26B0A}"/>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2" name="Rectangle 2">
            <a:extLst>
              <a:ext uri="{FF2B5EF4-FFF2-40B4-BE49-F238E27FC236}">
                <a16:creationId xmlns:a16="http://schemas.microsoft.com/office/drawing/2014/main" id="{3652E046-9EF8-38D5-6D79-F900191AFB09}"/>
              </a:ext>
            </a:extLst>
          </p:cNvPr>
          <p:cNvSpPr txBox="1">
            <a:spLocks noChangeArrowheads="1"/>
          </p:cNvSpPr>
          <p:nvPr/>
        </p:nvSpPr>
        <p:spPr>
          <a:xfrm>
            <a:off x="2658101" y="404101"/>
            <a:ext cx="6875797" cy="9292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latin typeface="AR P丸ゴシック体E" panose="020F0900000000000000" pitchFamily="50" charset="-128"/>
                <a:ea typeface="AR P丸ゴシック体E" panose="020F0900000000000000" pitchFamily="50" charset="-128"/>
              </a:rPr>
              <a:t>目的</a:t>
            </a:r>
            <a:endParaRPr lang="en-US" altLang="ja-JP" sz="4800" dirty="0">
              <a:latin typeface="AR P丸ゴシック体E" panose="020F0900000000000000" pitchFamily="50" charset="-128"/>
              <a:ea typeface="AR P丸ゴシック体E" panose="020F0900000000000000" pitchFamily="50" charset="-128"/>
            </a:endParaRPr>
          </a:p>
        </p:txBody>
      </p:sp>
      <p:sp>
        <p:nvSpPr>
          <p:cNvPr id="3" name="Rectangle 2">
            <a:extLst>
              <a:ext uri="{FF2B5EF4-FFF2-40B4-BE49-F238E27FC236}">
                <a16:creationId xmlns:a16="http://schemas.microsoft.com/office/drawing/2014/main" id="{7D817DCA-F213-0549-F81D-882B1312182F}"/>
              </a:ext>
            </a:extLst>
          </p:cNvPr>
          <p:cNvSpPr txBox="1">
            <a:spLocks noChangeArrowheads="1"/>
          </p:cNvSpPr>
          <p:nvPr/>
        </p:nvSpPr>
        <p:spPr>
          <a:xfrm>
            <a:off x="1114696" y="1923891"/>
            <a:ext cx="9962606" cy="1735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AR P丸ゴシック体E" panose="020F0900000000000000" pitchFamily="50" charset="-128"/>
                <a:ea typeface="AR P丸ゴシック体E" panose="020F0900000000000000" pitchFamily="50" charset="-128"/>
              </a:rPr>
              <a:t>どのような実験をして何について調べ、何を明らかにしようとしているのかを説明する。実験結果について予想してみる。</a:t>
            </a:r>
            <a:endParaRPr lang="en-US" altLang="ja-JP" sz="3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411655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BACE6-A45E-DF12-AC1E-375AE4EBEA1F}"/>
            </a:ext>
          </a:extLst>
        </p:cNvPr>
        <p:cNvGrpSpPr/>
        <p:nvPr/>
      </p:nvGrpSpPr>
      <p:grpSpPr>
        <a:xfrm>
          <a:off x="0" y="0"/>
          <a:ext cx="0" cy="0"/>
          <a:chOff x="0" y="0"/>
          <a:chExt cx="0" cy="0"/>
        </a:xfrm>
      </p:grpSpPr>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D03B00CD-3CC9-F99E-66C8-471C890EFE2D}"/>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1E58D249-54AB-7107-2CB0-C1E202BF9D90}"/>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E41EDA9B-5D76-9D8C-E6F3-680897EB9E70}"/>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59801280-3C6C-01F9-9F0F-B5568606938B}"/>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2" name="Rectangle 2">
            <a:extLst>
              <a:ext uri="{FF2B5EF4-FFF2-40B4-BE49-F238E27FC236}">
                <a16:creationId xmlns:a16="http://schemas.microsoft.com/office/drawing/2014/main" id="{055FDE8B-6D8F-29AE-F018-E1BE0DC4E42C}"/>
              </a:ext>
            </a:extLst>
          </p:cNvPr>
          <p:cNvSpPr txBox="1">
            <a:spLocks noChangeArrowheads="1"/>
          </p:cNvSpPr>
          <p:nvPr/>
        </p:nvSpPr>
        <p:spPr>
          <a:xfrm>
            <a:off x="2658101" y="404101"/>
            <a:ext cx="6875797" cy="9292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latin typeface="AR P丸ゴシック体E" panose="020F0900000000000000" pitchFamily="50" charset="-128"/>
                <a:ea typeface="AR P丸ゴシック体E" panose="020F0900000000000000" pitchFamily="50" charset="-128"/>
              </a:rPr>
              <a:t>実験原理</a:t>
            </a:r>
            <a:endParaRPr lang="en-US" altLang="ja-JP" sz="4800" dirty="0">
              <a:latin typeface="AR P丸ゴシック体E" panose="020F0900000000000000" pitchFamily="50" charset="-128"/>
              <a:ea typeface="AR P丸ゴシック体E" panose="020F0900000000000000" pitchFamily="50" charset="-128"/>
            </a:endParaRPr>
          </a:p>
        </p:txBody>
      </p:sp>
      <p:sp>
        <p:nvSpPr>
          <p:cNvPr id="3" name="Rectangle 2">
            <a:extLst>
              <a:ext uri="{FF2B5EF4-FFF2-40B4-BE49-F238E27FC236}">
                <a16:creationId xmlns:a16="http://schemas.microsoft.com/office/drawing/2014/main" id="{6B27B56E-00CE-4418-C906-1B65926F7F4D}"/>
              </a:ext>
            </a:extLst>
          </p:cNvPr>
          <p:cNvSpPr txBox="1">
            <a:spLocks noChangeArrowheads="1"/>
          </p:cNvSpPr>
          <p:nvPr/>
        </p:nvSpPr>
        <p:spPr>
          <a:xfrm>
            <a:off x="1114696" y="1923890"/>
            <a:ext cx="10380618" cy="30572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AR P丸ゴシック体E" panose="020F0900000000000000" pitchFamily="50" charset="-128"/>
                <a:ea typeface="AR P丸ゴシック体E" panose="020F0900000000000000" pitchFamily="50" charset="-128"/>
              </a:rPr>
              <a:t>実験の目的を達成するために用いた理論や原理をまとめる。目的と実験方法をつなぐ役割がある。</a:t>
            </a:r>
            <a:r>
              <a:rPr lang="ja-JP" altLang="en-US" sz="4000" u="sng" dirty="0">
                <a:solidFill>
                  <a:srgbClr val="FF0000"/>
                </a:solidFill>
                <a:latin typeface="AR P丸ゴシック体E" panose="020F0900000000000000" pitchFamily="50" charset="-128"/>
                <a:ea typeface="AR P丸ゴシック体E" panose="020F0900000000000000" pitchFamily="50" charset="-128"/>
              </a:rPr>
              <a:t>何を測定することで、何が明らかになるのかを説明する部分</a:t>
            </a:r>
            <a:r>
              <a:rPr lang="ja-JP" altLang="en-US" sz="3300" dirty="0">
                <a:latin typeface="AR P丸ゴシック体E" panose="020F0900000000000000" pitchFamily="50" charset="-128"/>
                <a:ea typeface="AR P丸ゴシック体E" panose="020F0900000000000000" pitchFamily="50" charset="-128"/>
              </a:rPr>
              <a:t>で、わかりやすく丁寧にまとめることで関連する理論について理解が深まる。実験装置、手法、データ処理など、この実験で行った工夫を述べる。</a:t>
            </a:r>
            <a:endParaRPr lang="en-US" altLang="ja-JP" sz="40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20291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6BB5B-EA92-9543-35CC-4473C562371E}"/>
            </a:ext>
          </a:extLst>
        </p:cNvPr>
        <p:cNvGrpSpPr/>
        <p:nvPr/>
      </p:nvGrpSpPr>
      <p:grpSpPr>
        <a:xfrm>
          <a:off x="0" y="0"/>
          <a:ext cx="0" cy="0"/>
          <a:chOff x="0" y="0"/>
          <a:chExt cx="0" cy="0"/>
        </a:xfrm>
      </p:grpSpPr>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8E7BA361-E41D-D3A6-D6FA-C1246196DE17}"/>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831DC86D-0A52-7160-2C99-ABA7059E9765}"/>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4A7AA056-3B9E-A293-52CB-9CCCCD75E730}"/>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F44D0E57-E5B3-A4D2-A8D7-106DD81C1BBA}"/>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2" name="Rectangle 2">
            <a:extLst>
              <a:ext uri="{FF2B5EF4-FFF2-40B4-BE49-F238E27FC236}">
                <a16:creationId xmlns:a16="http://schemas.microsoft.com/office/drawing/2014/main" id="{9E9EAE64-C1E7-0814-94AC-DFE0DEA9D31B}"/>
              </a:ext>
            </a:extLst>
          </p:cNvPr>
          <p:cNvSpPr txBox="1">
            <a:spLocks noChangeArrowheads="1"/>
          </p:cNvSpPr>
          <p:nvPr/>
        </p:nvSpPr>
        <p:spPr>
          <a:xfrm>
            <a:off x="2658101" y="404101"/>
            <a:ext cx="6875797" cy="9292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latin typeface="AR P丸ゴシック体E" panose="020F0900000000000000" pitchFamily="50" charset="-128"/>
                <a:ea typeface="AR P丸ゴシック体E" panose="020F0900000000000000" pitchFamily="50" charset="-128"/>
              </a:rPr>
              <a:t>実験方法</a:t>
            </a:r>
            <a:endParaRPr lang="en-US" altLang="ja-JP" sz="4800" dirty="0">
              <a:latin typeface="AR P丸ゴシック体E" panose="020F0900000000000000" pitchFamily="50" charset="-128"/>
              <a:ea typeface="AR P丸ゴシック体E" panose="020F0900000000000000" pitchFamily="50" charset="-128"/>
            </a:endParaRPr>
          </a:p>
        </p:txBody>
      </p:sp>
      <p:sp>
        <p:nvSpPr>
          <p:cNvPr id="3" name="Rectangle 2">
            <a:extLst>
              <a:ext uri="{FF2B5EF4-FFF2-40B4-BE49-F238E27FC236}">
                <a16:creationId xmlns:a16="http://schemas.microsoft.com/office/drawing/2014/main" id="{30E00ABE-2202-39C5-7FF6-E46785E250F7}"/>
              </a:ext>
            </a:extLst>
          </p:cNvPr>
          <p:cNvSpPr txBox="1">
            <a:spLocks noChangeArrowheads="1"/>
          </p:cNvSpPr>
          <p:nvPr/>
        </p:nvSpPr>
        <p:spPr>
          <a:xfrm>
            <a:off x="1071153" y="1942009"/>
            <a:ext cx="10380618" cy="276061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latin typeface="AR P丸ゴシック体E" panose="020F0900000000000000" pitchFamily="50" charset="-128"/>
                <a:ea typeface="AR P丸ゴシック体E" panose="020F0900000000000000" pitchFamily="50" charset="-128"/>
              </a:rPr>
              <a:t>実験装置の全体や手順を示す。実験装置については図を用いた方がわかりやすい。実験を実施するときに注意した点等についても記載する。</a:t>
            </a:r>
            <a:endParaRPr lang="en-US" altLang="ja-JP" sz="4000" dirty="0">
              <a:latin typeface="AR P丸ゴシック体E" panose="020F0900000000000000" pitchFamily="50" charset="-128"/>
              <a:ea typeface="AR P丸ゴシック体E" panose="020F0900000000000000" pitchFamily="50" charset="-128"/>
            </a:endParaRPr>
          </a:p>
          <a:p>
            <a:pPr algn="l"/>
            <a:r>
              <a:rPr lang="ja-JP" altLang="en-US" sz="4000" u="sng" dirty="0">
                <a:solidFill>
                  <a:srgbClr val="FF0000"/>
                </a:solidFill>
                <a:latin typeface="AR P丸ゴシック体E" panose="020F0900000000000000" pitchFamily="50" charset="-128"/>
                <a:ea typeface="AR P丸ゴシック体E" panose="020F0900000000000000" pitchFamily="50" charset="-128"/>
              </a:rPr>
              <a:t>誰でも同じ実験を再現出来るように意識して書きましょう</a:t>
            </a:r>
            <a:endParaRPr lang="en-US" altLang="ja-JP" sz="4000" u="sng" dirty="0">
              <a:solidFill>
                <a:srgbClr val="FF00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47644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7E9DD-88B5-1705-3BDB-93D4334D49D1}"/>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3054BB7B-632D-B51C-A5C6-19998F522476}"/>
              </a:ext>
            </a:extLst>
          </p:cNvPr>
          <p:cNvSpPr>
            <a:spLocks noGrp="1" noChangeArrowheads="1"/>
          </p:cNvSpPr>
          <p:nvPr>
            <p:ph type="ctrTitle"/>
          </p:nvPr>
        </p:nvSpPr>
        <p:spPr>
          <a:xfrm>
            <a:off x="2658101" y="404101"/>
            <a:ext cx="6875797" cy="929297"/>
          </a:xfrm>
        </p:spPr>
        <p:txBody>
          <a:bodyPr>
            <a:normAutofit/>
          </a:bodyPr>
          <a:lstStyle/>
          <a:p>
            <a:pPr eaLnBrk="1" hangingPunct="1"/>
            <a:r>
              <a:rPr lang="ja-JP" altLang="en-US" sz="4800" dirty="0">
                <a:latin typeface="AR P丸ゴシック体E" panose="020F0900000000000000" pitchFamily="50" charset="-128"/>
                <a:ea typeface="AR P丸ゴシック体E" panose="020F0900000000000000" pitchFamily="50" charset="-128"/>
              </a:rPr>
              <a:t>実験結果</a:t>
            </a:r>
            <a:endParaRPr lang="en-US" altLang="ja-JP" sz="4800" dirty="0">
              <a:latin typeface="AR P丸ゴシック体E" panose="020F0900000000000000" pitchFamily="50" charset="-128"/>
              <a:ea typeface="AR P丸ゴシック体E" panose="020F0900000000000000"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6E9A3C47-7E17-A461-2DF4-CF0FEB554700}"/>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BC7371C6-E92E-A521-F88A-E6EF5B8227E9}"/>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0AFB972A-C963-250D-DCD0-4D97BB1982F7}"/>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FA9AAA7B-7B2E-FA67-598D-D41C4D79D9E7}"/>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2" name="Rectangle 2">
            <a:extLst>
              <a:ext uri="{FF2B5EF4-FFF2-40B4-BE49-F238E27FC236}">
                <a16:creationId xmlns:a16="http://schemas.microsoft.com/office/drawing/2014/main" id="{A9E0A2A1-EBEB-3C1F-3203-567F51B1D370}"/>
              </a:ext>
            </a:extLst>
          </p:cNvPr>
          <p:cNvSpPr txBox="1">
            <a:spLocks noChangeArrowheads="1"/>
          </p:cNvSpPr>
          <p:nvPr/>
        </p:nvSpPr>
        <p:spPr>
          <a:xfrm>
            <a:off x="801188" y="3706903"/>
            <a:ext cx="10206446" cy="14717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latin typeface="AR P丸ゴシック体E" panose="020F0900000000000000" pitchFamily="50" charset="-128"/>
                <a:ea typeface="AR P丸ゴシック体E" panose="020F0900000000000000" pitchFamily="50" charset="-128"/>
              </a:rPr>
              <a:t>思った通りの結果でなくても</a:t>
            </a:r>
            <a:r>
              <a:rPr lang="ja-JP" altLang="en-US" dirty="0">
                <a:solidFill>
                  <a:srgbClr val="FF0000"/>
                </a:solidFill>
                <a:latin typeface="AR P丸ゴシック体E" panose="020F0900000000000000" pitchFamily="50" charset="-128"/>
                <a:ea typeface="AR P丸ゴシック体E" panose="020F0900000000000000" pitchFamily="50" charset="-128"/>
              </a:rPr>
              <a:t>絶対に</a:t>
            </a:r>
            <a:r>
              <a:rPr lang="ja-JP" altLang="en-US" sz="4000" dirty="0">
                <a:latin typeface="AR P丸ゴシック体E" panose="020F0900000000000000" pitchFamily="50" charset="-128"/>
                <a:ea typeface="AR P丸ゴシック体E" panose="020F0900000000000000" pitchFamily="50" charset="-128"/>
              </a:rPr>
              <a:t>計測値を改変しないこと</a:t>
            </a:r>
            <a:endParaRPr lang="en-US" altLang="ja-JP" sz="4000" dirty="0">
              <a:latin typeface="AR P丸ゴシック体E" panose="020F0900000000000000" pitchFamily="50" charset="-128"/>
              <a:ea typeface="AR P丸ゴシック体E" panose="020F0900000000000000" pitchFamily="50" charset="-128"/>
            </a:endParaRPr>
          </a:p>
        </p:txBody>
      </p:sp>
      <p:sp>
        <p:nvSpPr>
          <p:cNvPr id="3" name="Rectangle 2">
            <a:extLst>
              <a:ext uri="{FF2B5EF4-FFF2-40B4-BE49-F238E27FC236}">
                <a16:creationId xmlns:a16="http://schemas.microsoft.com/office/drawing/2014/main" id="{BDBE06B7-D4A1-0755-CC22-ECFB2E7F8F64}"/>
              </a:ext>
            </a:extLst>
          </p:cNvPr>
          <p:cNvSpPr txBox="1">
            <a:spLocks noChangeArrowheads="1"/>
          </p:cNvSpPr>
          <p:nvPr/>
        </p:nvSpPr>
        <p:spPr>
          <a:xfrm>
            <a:off x="1114696" y="1923891"/>
            <a:ext cx="9962606" cy="1735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AR P丸ゴシック体E" panose="020F0900000000000000" pitchFamily="50" charset="-128"/>
                <a:ea typeface="AR P丸ゴシック体E" panose="020F0900000000000000" pitchFamily="50" charset="-128"/>
              </a:rPr>
              <a:t>基本的には実験に失敗はない。予想した結果や理論値と大きく異なる結果になっても、なぜそのような結果になったのかを考えることが</a:t>
            </a:r>
            <a:r>
              <a:rPr lang="ja-JP" altLang="en-US" sz="4400" dirty="0">
                <a:solidFill>
                  <a:srgbClr val="FF0000"/>
                </a:solidFill>
                <a:latin typeface="AR P丸ゴシック体E" panose="020F0900000000000000" pitchFamily="50" charset="-128"/>
                <a:ea typeface="AR P丸ゴシック体E" panose="020F0900000000000000" pitchFamily="50" charset="-128"/>
              </a:rPr>
              <a:t>重要</a:t>
            </a:r>
            <a:r>
              <a:rPr lang="ja-JP" altLang="en-US" sz="3200" dirty="0">
                <a:latin typeface="AR P丸ゴシック体E" panose="020F0900000000000000" pitchFamily="50" charset="-128"/>
                <a:ea typeface="AR P丸ゴシック体E" panose="020F0900000000000000" pitchFamily="50" charset="-128"/>
              </a:rPr>
              <a:t>である。</a:t>
            </a:r>
            <a:endParaRPr lang="en-US" altLang="ja-JP" sz="3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98976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3A35B-DEC4-7FB9-8112-D5AB3EEA6073}"/>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494F9541-0CDB-98DB-BB4A-485DE2123BCF}"/>
              </a:ext>
            </a:extLst>
          </p:cNvPr>
          <p:cNvSpPr>
            <a:spLocks noGrp="1" noChangeArrowheads="1"/>
          </p:cNvSpPr>
          <p:nvPr>
            <p:ph type="ctrTitle"/>
          </p:nvPr>
        </p:nvSpPr>
        <p:spPr>
          <a:xfrm>
            <a:off x="2658101" y="313507"/>
            <a:ext cx="6875797" cy="749924"/>
          </a:xfrm>
        </p:spPr>
        <p:txBody>
          <a:bodyPr>
            <a:normAutofit/>
          </a:bodyPr>
          <a:lstStyle/>
          <a:p>
            <a:pPr eaLnBrk="1" hangingPunct="1"/>
            <a:r>
              <a:rPr lang="ja-JP" altLang="en-US" sz="4800" dirty="0">
                <a:latin typeface="AR P丸ゴシック体E" panose="020F0900000000000000" pitchFamily="50" charset="-128"/>
                <a:ea typeface="AR P丸ゴシック体E" panose="020F0900000000000000" pitchFamily="50" charset="-128"/>
              </a:rPr>
              <a:t>グラフの作成方法①</a:t>
            </a:r>
            <a:endParaRPr lang="en-US" altLang="ja-JP" sz="4800" dirty="0">
              <a:latin typeface="AR P丸ゴシック体E" panose="020F0900000000000000" pitchFamily="50" charset="-128"/>
              <a:ea typeface="AR P丸ゴシック体E" panose="020F0900000000000000"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C9A8D7AE-1ADC-102D-4595-20D7565ABCD7}"/>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 y="0"/>
            <a:ext cx="1776548" cy="1876837"/>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BC31F90F-A1D9-8BD4-14BC-5E75BC076228}"/>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E94021E0-2A70-7713-AB5F-084A2485BCD3}"/>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76770231-CD2D-CE42-DE9A-76180D310900}"/>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pic>
        <p:nvPicPr>
          <p:cNvPr id="6" name="図 5" descr="グラフィカル ユーザー インターフェイス, アプリケーション, テーブル, Excel&#10;&#10;自動的に生成された説明">
            <a:extLst>
              <a:ext uri="{FF2B5EF4-FFF2-40B4-BE49-F238E27FC236}">
                <a16:creationId xmlns:a16="http://schemas.microsoft.com/office/drawing/2014/main" id="{873D4A12-7EBD-AF90-56DB-21C4674C0024}"/>
              </a:ext>
            </a:extLst>
          </p:cNvPr>
          <p:cNvPicPr>
            <a:picLocks noChangeAspect="1"/>
          </p:cNvPicPr>
          <p:nvPr/>
        </p:nvPicPr>
        <p:blipFill>
          <a:blip r:embed="rId4">
            <a:extLst>
              <a:ext uri="{28A0092B-C50C-407E-A947-70E740481C1C}">
                <a14:useLocalDpi xmlns:a14="http://schemas.microsoft.com/office/drawing/2010/main" val="0"/>
              </a:ext>
            </a:extLst>
          </a:blip>
          <a:srcRect l="13696" t="28772" r="38592" b="12456"/>
          <a:stretch/>
        </p:blipFill>
        <p:spPr>
          <a:xfrm>
            <a:off x="155914" y="1246485"/>
            <a:ext cx="6985114" cy="5467321"/>
          </a:xfrm>
          <a:prstGeom prst="rect">
            <a:avLst/>
          </a:prstGeom>
        </p:spPr>
      </p:pic>
      <p:sp>
        <p:nvSpPr>
          <p:cNvPr id="11" name="Rectangle 2">
            <a:extLst>
              <a:ext uri="{FF2B5EF4-FFF2-40B4-BE49-F238E27FC236}">
                <a16:creationId xmlns:a16="http://schemas.microsoft.com/office/drawing/2014/main" id="{503444B7-0468-8C48-6330-85ABD6A918CD}"/>
              </a:ext>
            </a:extLst>
          </p:cNvPr>
          <p:cNvSpPr txBox="1">
            <a:spLocks noChangeArrowheads="1"/>
          </p:cNvSpPr>
          <p:nvPr/>
        </p:nvSpPr>
        <p:spPr>
          <a:xfrm>
            <a:off x="7263634" y="1673362"/>
            <a:ext cx="4540527" cy="590006"/>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dirty="0">
                <a:latin typeface="AR P丸ゴシック体E" panose="020F0900000000000000" pitchFamily="50" charset="-128"/>
                <a:ea typeface="AR P丸ゴシック体E" panose="020F0900000000000000" pitchFamily="50" charset="-128"/>
              </a:rPr>
              <a:t>①　グラフにしたいデータを選択</a:t>
            </a:r>
            <a:endParaRPr lang="en-US" altLang="ja-JP" sz="3600" dirty="0">
              <a:latin typeface="AR P丸ゴシック体E" panose="020F0900000000000000" pitchFamily="50" charset="-128"/>
              <a:ea typeface="AR P丸ゴシック体E" panose="020F0900000000000000" pitchFamily="50" charset="-128"/>
            </a:endParaRPr>
          </a:p>
        </p:txBody>
      </p:sp>
      <p:sp>
        <p:nvSpPr>
          <p:cNvPr id="12" name="Rectangle 2">
            <a:extLst>
              <a:ext uri="{FF2B5EF4-FFF2-40B4-BE49-F238E27FC236}">
                <a16:creationId xmlns:a16="http://schemas.microsoft.com/office/drawing/2014/main" id="{08FA4BAA-24C4-63BA-AF04-C9B0752FA305}"/>
              </a:ext>
            </a:extLst>
          </p:cNvPr>
          <p:cNvSpPr txBox="1">
            <a:spLocks noChangeArrowheads="1"/>
          </p:cNvSpPr>
          <p:nvPr/>
        </p:nvSpPr>
        <p:spPr>
          <a:xfrm>
            <a:off x="7296941" y="2331662"/>
            <a:ext cx="4540527" cy="8382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AR P丸ゴシック体E" panose="020F0900000000000000" pitchFamily="50" charset="-128"/>
                <a:ea typeface="AR P丸ゴシック体E" panose="020F0900000000000000" pitchFamily="50" charset="-128"/>
              </a:rPr>
              <a:t>②　「挿入」メニューから「グラ　</a:t>
            </a:r>
            <a:endParaRPr lang="en-US" altLang="ja-JP" sz="2400" dirty="0">
              <a:latin typeface="AR P丸ゴシック体E" panose="020F0900000000000000" pitchFamily="50" charset="-128"/>
              <a:ea typeface="AR P丸ゴシック体E" panose="020F0900000000000000" pitchFamily="50" charset="-128"/>
            </a:endParaRPr>
          </a:p>
          <a:p>
            <a:pPr algn="l"/>
            <a:r>
              <a:rPr lang="ja-JP" altLang="en-US" sz="2400" dirty="0">
                <a:latin typeface="AR P丸ゴシック体E" panose="020F0900000000000000" pitchFamily="50" charset="-128"/>
                <a:ea typeface="AR P丸ゴシック体E" panose="020F0900000000000000" pitchFamily="50" charset="-128"/>
              </a:rPr>
              <a:t>　　フ」（散布図）を選択　</a:t>
            </a:r>
            <a:endParaRPr lang="en-US" altLang="ja-JP" sz="2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49191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BCD18-C900-9487-B018-822A3E41F69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04A9C56D-C55D-9317-4E4D-711269E9775D}"/>
              </a:ext>
            </a:extLst>
          </p:cNvPr>
          <p:cNvSpPr>
            <a:spLocks noGrp="1" noChangeArrowheads="1"/>
          </p:cNvSpPr>
          <p:nvPr>
            <p:ph type="ctrTitle"/>
          </p:nvPr>
        </p:nvSpPr>
        <p:spPr>
          <a:xfrm>
            <a:off x="2658101" y="404101"/>
            <a:ext cx="6875797" cy="929297"/>
          </a:xfrm>
        </p:spPr>
        <p:txBody>
          <a:bodyPr>
            <a:normAutofit/>
          </a:bodyPr>
          <a:lstStyle/>
          <a:p>
            <a:pPr eaLnBrk="1" hangingPunct="1"/>
            <a:r>
              <a:rPr lang="ja-JP" altLang="en-US" sz="4800" dirty="0">
                <a:latin typeface="AR P丸ゴシック体E" panose="020F0900000000000000" pitchFamily="50" charset="-128"/>
                <a:ea typeface="AR P丸ゴシック体E" panose="020F0900000000000000" pitchFamily="50" charset="-128"/>
              </a:rPr>
              <a:t>グラフの作成方法②</a:t>
            </a:r>
            <a:endParaRPr lang="en-US" altLang="ja-JP" sz="4800" dirty="0">
              <a:latin typeface="AR P丸ゴシック体E" panose="020F0900000000000000" pitchFamily="50" charset="-128"/>
              <a:ea typeface="AR P丸ゴシック体E" panose="020F0900000000000000" pitchFamily="50" charset="-128"/>
            </a:endParaRPr>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B41EBB7D-9A79-0E9A-2CAE-7AB9CD753893}"/>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0"/>
            <a:ext cx="1776549" cy="1876838"/>
          </a:xfrm>
          <a:prstGeom prst="rect">
            <a:avLst/>
          </a:prstGeom>
        </p:spPr>
      </p:pic>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0D075BB7-2B60-9E1B-310E-F5F5B16FA359}"/>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0" y="4981162"/>
            <a:ext cx="1776549" cy="1876838"/>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01CE626F-C631-3ACF-68E9-83F1EAC743B9}"/>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1" y="0"/>
            <a:ext cx="1776549" cy="1876838"/>
          </a:xfrm>
          <a:prstGeom prst="rect">
            <a:avLst/>
          </a:prstGeom>
        </p:spPr>
      </p:pic>
      <p:pic>
        <p:nvPicPr>
          <p:cNvPr id="10" name="図 9" descr="グラフィカル ユーザー インターフェイス, アプリケーション, Word&#10;&#10;自動的に生成された説明">
            <a:extLst>
              <a:ext uri="{FF2B5EF4-FFF2-40B4-BE49-F238E27FC236}">
                <a16:creationId xmlns:a16="http://schemas.microsoft.com/office/drawing/2014/main" id="{F806DB08-C8D7-A8BA-8238-8883DB05284A}"/>
              </a:ext>
            </a:extLst>
          </p:cNvPr>
          <p:cNvPicPr>
            <a:picLocks noChangeAspect="1"/>
          </p:cNvPicPr>
          <p:nvPr/>
        </p:nvPicPr>
        <p:blipFill>
          <a:blip r:embed="rId3">
            <a:extLst>
              <a:ext uri="{28A0092B-C50C-407E-A947-70E740481C1C}">
                <a14:useLocalDpi xmlns:a14="http://schemas.microsoft.com/office/drawing/2010/main" val="0"/>
              </a:ext>
            </a:extLst>
          </a:blip>
          <a:srcRect l="69687" t="41397" r="10303" b="25334"/>
          <a:stretch/>
        </p:blipFill>
        <p:spPr>
          <a:xfrm>
            <a:off x="10415450" y="4981162"/>
            <a:ext cx="1776549" cy="1876838"/>
          </a:xfrm>
          <a:prstGeom prst="rect">
            <a:avLst/>
          </a:prstGeom>
        </p:spPr>
      </p:pic>
      <p:sp>
        <p:nvSpPr>
          <p:cNvPr id="2" name="Rectangle 2">
            <a:extLst>
              <a:ext uri="{FF2B5EF4-FFF2-40B4-BE49-F238E27FC236}">
                <a16:creationId xmlns:a16="http://schemas.microsoft.com/office/drawing/2014/main" id="{78BADDA2-51BB-1F1B-933E-FE77CAD11CBE}"/>
              </a:ext>
            </a:extLst>
          </p:cNvPr>
          <p:cNvSpPr txBox="1">
            <a:spLocks noChangeArrowheads="1"/>
          </p:cNvSpPr>
          <p:nvPr/>
        </p:nvSpPr>
        <p:spPr>
          <a:xfrm>
            <a:off x="7306408" y="1967877"/>
            <a:ext cx="4540527" cy="8382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AR P丸ゴシック体E" panose="020F0900000000000000" pitchFamily="50" charset="-128"/>
                <a:ea typeface="AR P丸ゴシック体E" panose="020F0900000000000000" pitchFamily="50" charset="-128"/>
              </a:rPr>
              <a:t>③　「挿入」メニューから「グラ　</a:t>
            </a:r>
            <a:endParaRPr lang="en-US" altLang="ja-JP" sz="2400" dirty="0">
              <a:latin typeface="AR P丸ゴシック体E" panose="020F0900000000000000" pitchFamily="50" charset="-128"/>
              <a:ea typeface="AR P丸ゴシック体E" panose="020F0900000000000000" pitchFamily="50" charset="-128"/>
            </a:endParaRPr>
          </a:p>
          <a:p>
            <a:pPr algn="l"/>
            <a:r>
              <a:rPr lang="ja-JP" altLang="en-US" sz="2400" dirty="0">
                <a:latin typeface="AR P丸ゴシック体E" panose="020F0900000000000000" pitchFamily="50" charset="-128"/>
                <a:ea typeface="AR P丸ゴシック体E" panose="020F0900000000000000" pitchFamily="50" charset="-128"/>
              </a:rPr>
              <a:t>　　フ」（散布図）を選択　</a:t>
            </a:r>
            <a:endParaRPr lang="en-US" altLang="ja-JP" sz="2400" dirty="0">
              <a:latin typeface="AR P丸ゴシック体E" panose="020F0900000000000000" pitchFamily="50" charset="-128"/>
              <a:ea typeface="AR P丸ゴシック体E" panose="020F0900000000000000" pitchFamily="50" charset="-128"/>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BEA924B9-1933-B7DA-44E4-FD3034231898}"/>
              </a:ext>
            </a:extLst>
          </p:cNvPr>
          <p:cNvPicPr>
            <a:picLocks noChangeAspect="1"/>
          </p:cNvPicPr>
          <p:nvPr/>
        </p:nvPicPr>
        <p:blipFill>
          <a:blip r:embed="rId4">
            <a:extLst>
              <a:ext uri="{28A0092B-C50C-407E-A947-70E740481C1C}">
                <a14:useLocalDpi xmlns:a14="http://schemas.microsoft.com/office/drawing/2010/main" val="0"/>
              </a:ext>
            </a:extLst>
          </a:blip>
          <a:srcRect l="5946" t="39492" r="49087" b="12380"/>
          <a:stretch/>
        </p:blipFill>
        <p:spPr>
          <a:xfrm>
            <a:off x="42774" y="1333398"/>
            <a:ext cx="7220860" cy="4910648"/>
          </a:xfrm>
          <a:prstGeom prst="rect">
            <a:avLst/>
          </a:prstGeom>
        </p:spPr>
      </p:pic>
      <p:sp>
        <p:nvSpPr>
          <p:cNvPr id="5" name="Rectangle 2">
            <a:extLst>
              <a:ext uri="{FF2B5EF4-FFF2-40B4-BE49-F238E27FC236}">
                <a16:creationId xmlns:a16="http://schemas.microsoft.com/office/drawing/2014/main" id="{E13B4F24-24F7-91F5-C7CB-5961350B6D77}"/>
              </a:ext>
            </a:extLst>
          </p:cNvPr>
          <p:cNvSpPr txBox="1">
            <a:spLocks noChangeArrowheads="1"/>
          </p:cNvSpPr>
          <p:nvPr/>
        </p:nvSpPr>
        <p:spPr>
          <a:xfrm>
            <a:off x="7306408" y="3080189"/>
            <a:ext cx="4540527" cy="8382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AR P丸ゴシック体E" panose="020F0900000000000000" pitchFamily="50" charset="-128"/>
                <a:ea typeface="AR P丸ゴシック体E" panose="020F0900000000000000" pitchFamily="50" charset="-128"/>
              </a:rPr>
              <a:t>④　「グラフ」メニューからグラ　</a:t>
            </a:r>
            <a:endParaRPr lang="en-US" altLang="ja-JP" sz="2400" dirty="0">
              <a:latin typeface="AR P丸ゴシック体E" panose="020F0900000000000000" pitchFamily="50" charset="-128"/>
              <a:ea typeface="AR P丸ゴシック体E" panose="020F0900000000000000" pitchFamily="50" charset="-128"/>
            </a:endParaRPr>
          </a:p>
          <a:p>
            <a:pPr algn="l"/>
            <a:r>
              <a:rPr lang="ja-JP" altLang="en-US" sz="2400" dirty="0">
                <a:latin typeface="AR P丸ゴシック体E" panose="020F0900000000000000" pitchFamily="50" charset="-128"/>
                <a:ea typeface="AR P丸ゴシック体E" panose="020F0900000000000000" pitchFamily="50" charset="-128"/>
              </a:rPr>
              <a:t>　　フタイトル、軸ラベルを編集　</a:t>
            </a:r>
            <a:endParaRPr lang="en-US" altLang="ja-JP" sz="2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231840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be945a-7824-4ec4-8c8d-e3e36a4ccf9d">
      <Terms xmlns="http://schemas.microsoft.com/office/infopath/2007/PartnerControls"/>
    </lcf76f155ced4ddcb4097134ff3c332f>
    <TaxCatchAll xmlns="7e90424b-eab3-460d-ade3-a8affc5cb9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402A9211A93284EAE44122C0997337F" ma:contentTypeVersion="13" ma:contentTypeDescription="新しいドキュメントを作成します。" ma:contentTypeScope="" ma:versionID="8f0a35b4fa4627c9404a3606e8df8335">
  <xsd:schema xmlns:xsd="http://www.w3.org/2001/XMLSchema" xmlns:xs="http://www.w3.org/2001/XMLSchema" xmlns:p="http://schemas.microsoft.com/office/2006/metadata/properties" xmlns:ns2="efbe945a-7824-4ec4-8c8d-e3e36a4ccf9d" xmlns:ns3="7e90424b-eab3-460d-ade3-a8affc5cb94f" targetNamespace="http://schemas.microsoft.com/office/2006/metadata/properties" ma:root="true" ma:fieldsID="05994eaea7f8dddf94f3370b4890106d" ns2:_="" ns3:_="">
    <xsd:import namespace="efbe945a-7824-4ec4-8c8d-e3e36a4ccf9d"/>
    <xsd:import namespace="7e90424b-eab3-460d-ade3-a8affc5cb94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e945a-7824-4ec4-8c8d-e3e36a4cc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fccb222c-2b19-4356-a7af-519d3caea90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90424b-eab3-460d-ade3-a8affc5cb94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917341f-7d3b-4d75-b38d-ee28d98f8e23}" ma:internalName="TaxCatchAll" ma:showField="CatchAllData" ma:web="7e90424b-eab3-460d-ade3-a8affc5cb9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EAB787-688B-4B65-9242-A11F4132E99A}">
  <ds:schemaRefs>
    <ds:schemaRef ds:uri="7e90424b-eab3-460d-ade3-a8affc5cb94f"/>
    <ds:schemaRef ds:uri="http://purl.org/dc/dcmitype/"/>
    <ds:schemaRef ds:uri="http://purl.org/dc/elements/1.1/"/>
    <ds:schemaRef ds:uri="http://schemas.microsoft.com/office/infopath/2007/PartnerControls"/>
    <ds:schemaRef ds:uri="http://www.w3.org/XML/1998/namespace"/>
    <ds:schemaRef ds:uri="efbe945a-7824-4ec4-8c8d-e3e36a4ccf9d"/>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30CD8A6-E4EF-40B0-9AE2-2A4B1447603E}">
  <ds:schemaRefs>
    <ds:schemaRef ds:uri="http://schemas.microsoft.com/sharepoint/v3/contenttype/forms"/>
  </ds:schemaRefs>
</ds:datastoreItem>
</file>

<file path=customXml/itemProps3.xml><?xml version="1.0" encoding="utf-8"?>
<ds:datastoreItem xmlns:ds="http://schemas.openxmlformats.org/officeDocument/2006/customXml" ds:itemID="{214F11C9-A9F1-4784-900C-D8B95899A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e945a-7824-4ec4-8c8d-e3e36a4ccf9d"/>
    <ds:schemaRef ds:uri="7e90424b-eab3-460d-ade3-a8affc5cb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9204</TotalTime>
  <Words>683</Words>
  <Application>Microsoft Office PowerPoint</Application>
  <PresentationFormat>ワイド画面</PresentationFormat>
  <Paragraphs>71</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AR P丸ゴシック体E</vt:lpstr>
      <vt:lpstr>ＭＳ Ｐゴシック</vt:lpstr>
      <vt:lpstr>游ゴシック</vt:lpstr>
      <vt:lpstr>游ゴシック Light</vt:lpstr>
      <vt:lpstr>Arial</vt:lpstr>
      <vt:lpstr>Office テーマ</vt:lpstr>
      <vt:lpstr>SS1：ミニ課題研究(物理分野) 『実験レポートの書き方』</vt:lpstr>
      <vt:lpstr>実験レポートとは、、、、、、</vt:lpstr>
      <vt:lpstr>PowerPoint プレゼンテーション</vt:lpstr>
      <vt:lpstr>PowerPoint プレゼンテーション</vt:lpstr>
      <vt:lpstr>PowerPoint プレゼンテーション</vt:lpstr>
      <vt:lpstr>PowerPoint プレゼンテーション</vt:lpstr>
      <vt:lpstr>実験結果</vt:lpstr>
      <vt:lpstr>グラフの作成方法①</vt:lpstr>
      <vt:lpstr>グラフの作成方法②</vt:lpstr>
      <vt:lpstr>グラフの作成方法③</vt:lpstr>
      <vt:lpstr>図や表のまとめ</vt:lpstr>
      <vt:lpstr>考察①</vt:lpstr>
      <vt:lpstr>考察②</vt:lpstr>
      <vt:lpstr>Teams（R6 15HR理数科）→ファイル(2.0秒で一往復する振り子)→SS1_実験レポートをダウンロードして レポート作成してください！！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高原　康輔</dc:creator>
  <cp:lastModifiedBy>中村 英幸</cp:lastModifiedBy>
  <cp:revision>18</cp:revision>
  <dcterms:created xsi:type="dcterms:W3CDTF">2024-04-30T01:44:13Z</dcterms:created>
  <dcterms:modified xsi:type="dcterms:W3CDTF">2024-11-07T01:35:54Z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0x0101001402A9211A93284EAE44122C0997337F</vt:lpwstr>
  </property>
  <property fmtid="{D5CDD505-2E9C-101B-9397-08002B2CF9AE}" pid="3" name="MediaServiceImageTags">
    <vt:lpwstr/>
  </property>
</Properties>
</file>