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4" r:id="rId5"/>
    <p:sldId id="261" r:id="rId6"/>
    <p:sldId id="258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1632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55" d="100"/>
          <a:sy n="55" d="100"/>
        </p:scale>
        <p:origin x="17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953FA4-5540-C5E4-DF47-24BD65224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7347522-03D4-104B-FCFE-4D2EC5CA9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AEFEC6-5070-4978-FE19-E346B643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E95E02-0DB5-5516-4327-45BA392B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1E3310-E670-3C01-9F95-6F7F99B3D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0289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0FF9CD-939E-9B32-4B99-9DE267C7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A32ED63-3534-F94A-47B1-712BE2751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CB4576-8632-D6AA-2A53-55CC9D09C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034C4E-B853-B3C9-E383-4FDBC330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2C2CAD-E0FC-E88F-DDA4-E3F80392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81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961AFE-6AB9-15D7-B8CA-3D894139D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F57AD6-D7F4-BA05-25E1-F91CB4134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2B0E0A-2C0A-AB2D-8C35-E6A2AF6F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8AD13C-5B40-FFF2-D2E0-35FE9755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00E105-CA89-2F8B-3A63-75A93678B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77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3F1623-37A3-C856-7E3E-4D5A12D3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DD50B5-211C-3030-BA27-50D365396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83C32F-3C02-8A1A-14D4-2C67B8327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3A691D-93FB-B536-0C88-A428CD61D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9BBE45-9259-5162-19C0-5C48815E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72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EDE802-29A1-7272-DD85-9D57C1026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C702B5-9F76-DE86-41B9-6F4EA0583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C9DDD0-262E-A62F-D842-5548EC693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E39F3-9940-2D26-B57D-0DDD92948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D88F9-F925-63A3-789D-E96EC7FFB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4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4E2058-4184-D823-4570-19D6B5865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E664FA-2186-8741-C440-A3B9E7859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2A6B3B-3E9B-108C-9FC2-871CF5392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7F19E5-EE14-B8E6-71FB-54F9F6C9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0FD7A6-E687-387E-41CF-B2EC9491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297C05-CA1B-A83E-C7F2-C12473F45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12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5798BA-4706-9A65-E10D-E98938116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6241A6-71FF-A5B4-FA3C-B3BDECB9CB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2E6655-96CC-C972-AE8B-28D039209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E2FDE8-5D4A-CFA1-521F-8F3180AC0E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15B1B6B-4701-71F0-E646-DD2EDB5317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8D7E9E5-0B7F-B3B8-ADDD-5B68395E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C913086-67F7-0A1D-27B6-E4A4FE433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24597EC-3028-DBB6-1AAB-02627813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6145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82AB7-3390-407F-14B6-52B5BFD27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0264201-AAA5-7458-F008-8BEFB5EF7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DDA1A5E-34E1-F2D8-2ABF-7920154EC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0EA047-FBE0-93A0-E9B6-BBA884492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33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5300B6A-62E4-6109-B91B-9C648909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53A492-8B07-51C9-E8B7-1E920006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5874D2-3BF8-55CD-F5E1-921A7EA97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855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F20AE-C4CD-2B76-00EF-CDF61C36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CCDF2-EC31-04BA-FDB5-9B9E593B2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0D65AF-A668-1423-EADF-15441D9B3B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BF3EFC-666B-A2C5-E03A-BD8F0F80E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BEAD03-FFC7-D22A-5060-9D55E24B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318E3A-3096-AF88-A283-46DFD4F5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9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02B756-0B0E-D134-0917-CD0B74E47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7C888B9-EE55-0F29-0FD9-1F3E635718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FC6B04E-5CA8-3501-0572-D7771AFEC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C71DAD-76E2-EF32-87BC-BBB3BFC8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2D4D57-DE7E-9896-6FA5-0F29708B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3C746-2830-9AF9-2C22-C139FBA0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0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256C580-F869-73BB-D4AB-C8883A20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F16143-3F28-8FE4-6551-62BF0BF96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A5AB27-D8D4-1B75-2529-A7943FBA31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E18346-EB93-4735-9BF3-9CF5542B2209}" type="datetimeFigureOut">
              <a:rPr kumimoji="1" lang="ja-JP" altLang="en-US" smtClean="0"/>
              <a:t>2024/6/6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141DE9-3DFA-831B-1C4C-55243F918E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A50B25-67E5-4E22-B1DE-5724D9B01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F5CE89-5232-47B0-8368-B92C4E89F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631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64C158-B8E9-13AE-8DE2-AB5259091B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90" y="788265"/>
            <a:ext cx="11128443" cy="1721350"/>
          </a:xfrm>
        </p:spPr>
        <p:txBody>
          <a:bodyPr>
            <a:noAutofit/>
          </a:bodyPr>
          <a:lstStyle/>
          <a:p>
            <a:pPr algn="l"/>
            <a:r>
              <a:rPr kumimoji="1"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SS1</a:t>
            </a:r>
            <a:r>
              <a:rPr kumimoji="1"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（物理・数学分野）</a:t>
            </a:r>
            <a:b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</a:t>
            </a:r>
            <a:r>
              <a:rPr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づくり</a:t>
            </a:r>
            <a:endParaRPr kumimoji="1" lang="ja-JP" alt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2333F8-181D-42BE-040F-324264095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63519"/>
            <a:ext cx="9144000" cy="1514711"/>
          </a:xfrm>
        </p:spPr>
        <p:txBody>
          <a:bodyPr/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徳島県立富岡西高等学校　理数科　１５</a:t>
            </a:r>
            <a: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HR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６・７限</a:t>
            </a:r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548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C5D2C-88C5-889B-9BD9-29443630A5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BA5009-6ACB-AA98-EE07-01BD2C164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</a:t>
            </a:r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とは</a:t>
            </a:r>
            <a:r>
              <a:rPr kumimoji="1" lang="en-US" altLang="ja-JP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endParaRPr kumimoji="1" lang="ja-JP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9F4F96F-227C-4F77-BAF8-EB51AC44C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37" y="1269798"/>
            <a:ext cx="7448932" cy="5397701"/>
          </a:xfrm>
        </p:spPr>
        <p:txBody>
          <a:bodyPr>
            <a:noAutofit/>
          </a:bodyPr>
          <a:lstStyle/>
          <a:p>
            <a:r>
              <a:rPr kumimoji="1" lang="ja-JP" altLang="en-US" sz="3600" b="1" dirty="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アトウッドの滑車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を用いた装置で、 </a:t>
            </a:r>
            <a:r>
              <a:rPr kumimoji="1" lang="ja-JP" altLang="en-US" sz="3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上昇カプセル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ja-JP" altLang="en-US" sz="3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落下カプセル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質量の比率を変化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させることで、　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思い通りの加速度を作り出すこと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ができる装置。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落下カプセル中では、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3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地球上の重力以外の環境を</a:t>
            </a:r>
            <a:endParaRPr kumimoji="1" lang="en-US" altLang="ja-JP" sz="36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3600" b="1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再現できる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A400864-5C1C-0C5D-C4D4-3922ACBB537A}"/>
              </a:ext>
            </a:extLst>
          </p:cNvPr>
          <p:cNvGrpSpPr/>
          <p:nvPr/>
        </p:nvGrpSpPr>
        <p:grpSpPr>
          <a:xfrm>
            <a:off x="7786861" y="1070717"/>
            <a:ext cx="4109124" cy="5180373"/>
            <a:chOff x="1514133" y="550617"/>
            <a:chExt cx="4109124" cy="5180373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2256F7FB-1907-65C2-4BAF-D50376FBD404}"/>
                </a:ext>
              </a:extLst>
            </p:cNvPr>
            <p:cNvSpPr/>
            <p:nvPr/>
          </p:nvSpPr>
          <p:spPr>
            <a:xfrm>
              <a:off x="1818931" y="553144"/>
              <a:ext cx="837237" cy="836023"/>
            </a:xfrm>
            <a:prstGeom prst="ellips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8988D31F-2C1C-4B5B-FD88-5D4354403C64}"/>
                </a:ext>
              </a:extLst>
            </p:cNvPr>
            <p:cNvCxnSpPr>
              <a:cxnSpLocks/>
              <a:stCxn id="5" idx="2"/>
            </p:cNvCxnSpPr>
            <p:nvPr/>
          </p:nvCxnSpPr>
          <p:spPr>
            <a:xfrm>
              <a:off x="1818931" y="971156"/>
              <a:ext cx="0" cy="3972786"/>
            </a:xfrm>
            <a:prstGeom prst="line">
              <a:avLst/>
            </a:prstGeom>
            <a:ln w="38100">
              <a:solidFill>
                <a:srgbClr val="FFFFFF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371F260-EE29-AE67-EC0F-EAB9434FD301}"/>
                </a:ext>
              </a:extLst>
            </p:cNvPr>
            <p:cNvSpPr/>
            <p:nvPr/>
          </p:nvSpPr>
          <p:spPr>
            <a:xfrm>
              <a:off x="1514133" y="4947219"/>
              <a:ext cx="609596" cy="78377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5B57226-7C2A-9F44-75D7-7B0CBC3EEE89}"/>
                </a:ext>
              </a:extLst>
            </p:cNvPr>
            <p:cNvGrpSpPr/>
            <p:nvPr/>
          </p:nvGrpSpPr>
          <p:grpSpPr>
            <a:xfrm>
              <a:off x="3749206" y="971234"/>
              <a:ext cx="1436913" cy="2825704"/>
              <a:chOff x="3107803" y="1575596"/>
              <a:chExt cx="1436913" cy="2825704"/>
            </a:xfrm>
          </p:grpSpPr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178DEA69-C98F-002C-1426-6DAF543BD1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86798" y="1575596"/>
                <a:ext cx="0" cy="190177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B3ABCEE6-E50B-22E6-8749-9449839517DF}"/>
                  </a:ext>
                </a:extLst>
              </p:cNvPr>
              <p:cNvSpPr/>
              <p:nvPr/>
            </p:nvSpPr>
            <p:spPr>
              <a:xfrm>
                <a:off x="3107803" y="3429750"/>
                <a:ext cx="1436913" cy="97155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矢印: 下 8">
              <a:extLst>
                <a:ext uri="{FF2B5EF4-FFF2-40B4-BE49-F238E27FC236}">
                  <a16:creationId xmlns:a16="http://schemas.microsoft.com/office/drawing/2014/main" id="{7886E713-3ACA-829B-A806-7BA4E2717A7A}"/>
                </a:ext>
              </a:extLst>
            </p:cNvPr>
            <p:cNvSpPr/>
            <p:nvPr/>
          </p:nvSpPr>
          <p:spPr>
            <a:xfrm>
              <a:off x="4276376" y="3917620"/>
              <a:ext cx="330106" cy="687977"/>
            </a:xfrm>
            <a:prstGeom prst="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矢印: 下 9">
              <a:extLst>
                <a:ext uri="{FF2B5EF4-FFF2-40B4-BE49-F238E27FC236}">
                  <a16:creationId xmlns:a16="http://schemas.microsoft.com/office/drawing/2014/main" id="{CD26E595-9DD8-0511-C417-EA029CC06523}"/>
                </a:ext>
              </a:extLst>
            </p:cNvPr>
            <p:cNvSpPr/>
            <p:nvPr/>
          </p:nvSpPr>
          <p:spPr>
            <a:xfrm rot="10800000">
              <a:off x="1877500" y="3922247"/>
              <a:ext cx="330106" cy="687977"/>
            </a:xfrm>
            <a:prstGeom prst="down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9C7BCACC-0797-CAB9-8BFE-9AE33C83DF3F}"/>
                </a:ext>
              </a:extLst>
            </p:cNvPr>
            <p:cNvSpPr txBox="1"/>
            <p:nvPr/>
          </p:nvSpPr>
          <p:spPr>
            <a:xfrm>
              <a:off x="2135318" y="4477023"/>
              <a:ext cx="161388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上昇</a:t>
              </a:r>
              <a:endParaRPr kumimoji="1" lang="en-US" altLang="ja-JP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カプセル</a:t>
              </a:r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83C298C5-F388-B4F8-44AB-B563C750EC9A}"/>
                </a:ext>
              </a:extLst>
            </p:cNvPr>
            <p:cNvSpPr/>
            <p:nvPr/>
          </p:nvSpPr>
          <p:spPr>
            <a:xfrm>
              <a:off x="3604192" y="553144"/>
              <a:ext cx="837237" cy="836023"/>
            </a:xfrm>
            <a:prstGeom prst="ellips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701DF01-DA0B-6CD7-CEB2-B304714D15EF}"/>
                </a:ext>
              </a:extLst>
            </p:cNvPr>
            <p:cNvCxnSpPr>
              <a:cxnSpLocks/>
              <a:stCxn id="12" idx="0"/>
            </p:cNvCxnSpPr>
            <p:nvPr/>
          </p:nvCxnSpPr>
          <p:spPr>
            <a:xfrm flipH="1" flipV="1">
              <a:off x="2284800" y="550617"/>
              <a:ext cx="1738011" cy="25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91E339CB-3266-782A-A48E-79F0BBB6F1A6}"/>
                </a:ext>
              </a:extLst>
            </p:cNvPr>
            <p:cNvSpPr txBox="1"/>
            <p:nvPr/>
          </p:nvSpPr>
          <p:spPr>
            <a:xfrm>
              <a:off x="4007024" y="4600133"/>
              <a:ext cx="161623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落下</a:t>
              </a:r>
              <a:endParaRPr kumimoji="1" lang="en-US" altLang="ja-JP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カプセル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936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324A5-4016-8B05-2D5F-53175D26F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3B5130-88EC-3F6F-97C9-08B40C3E1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95" y="15784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重力可変装置について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FB484289-94A2-A47A-67A0-D2469988F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719" y="1341347"/>
            <a:ext cx="6638925" cy="4941887"/>
          </a:xfrm>
        </p:spPr>
        <p:txBody>
          <a:bodyPr/>
          <a:lstStyle/>
          <a:p>
            <a:r>
              <a:rPr lang="ja-JP" altLang="en-US" sz="3600" b="1" dirty="0"/>
              <a:t>重力を変化させる仕組み</a:t>
            </a:r>
            <a:endParaRPr lang="en-US" altLang="ja-JP" sz="3600" b="1" dirty="0"/>
          </a:p>
          <a:p>
            <a:pPr marL="0" indent="0">
              <a:buNone/>
            </a:pP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ja-JP" altLang="en-US" b="1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アトウッドの滑車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で起こる現象を利用）</a:t>
            </a:r>
            <a:endParaRPr lang="en-US" altLang="ja-JP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lang="ja-JP" altLang="en-US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F6734FF-DEF7-643B-42CA-3E43ECCE0108}"/>
              </a:ext>
            </a:extLst>
          </p:cNvPr>
          <p:cNvGrpSpPr/>
          <p:nvPr/>
        </p:nvGrpSpPr>
        <p:grpSpPr>
          <a:xfrm>
            <a:off x="5839679" y="849154"/>
            <a:ext cx="6510327" cy="5970149"/>
            <a:chOff x="3051519" y="490478"/>
            <a:chExt cx="6374591" cy="5688794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EA383678-C5C0-EB5B-295B-3D815F70CAF8}"/>
                </a:ext>
              </a:extLst>
            </p:cNvPr>
            <p:cNvGrpSpPr/>
            <p:nvPr/>
          </p:nvGrpSpPr>
          <p:grpSpPr>
            <a:xfrm>
              <a:off x="4650377" y="555671"/>
              <a:ext cx="3056663" cy="5174569"/>
              <a:chOff x="4650377" y="555671"/>
              <a:chExt cx="3056663" cy="5174569"/>
            </a:xfrm>
          </p:grpSpPr>
          <p:sp>
            <p:nvSpPr>
              <p:cNvPr id="24" name="楕円 23">
                <a:extLst>
                  <a:ext uri="{FF2B5EF4-FFF2-40B4-BE49-F238E27FC236}">
                    <a16:creationId xmlns:a16="http://schemas.microsoft.com/office/drawing/2014/main" id="{D8C76FFB-AACB-E91D-6EAE-E11A4650E532}"/>
                  </a:ext>
                </a:extLst>
              </p:cNvPr>
              <p:cNvSpPr/>
              <p:nvPr/>
            </p:nvSpPr>
            <p:spPr>
              <a:xfrm>
                <a:off x="4970417" y="555671"/>
                <a:ext cx="1971675" cy="1943100"/>
              </a:xfrm>
              <a:prstGeom prst="ellips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ED9D123B-3996-CF08-8B2B-57094D9E9E7B}"/>
                  </a:ext>
                </a:extLst>
              </p:cNvPr>
              <p:cNvCxnSpPr>
                <a:stCxn id="24" idx="2"/>
              </p:cNvCxnSpPr>
              <p:nvPr/>
            </p:nvCxnSpPr>
            <p:spPr>
              <a:xfrm>
                <a:off x="4970417" y="1527221"/>
                <a:ext cx="0" cy="3419248"/>
              </a:xfrm>
              <a:prstGeom prst="line">
                <a:avLst/>
              </a:prstGeom>
              <a:ln w="38100">
                <a:solidFill>
                  <a:srgbClr val="FFFFFF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>
                <a:extLst>
                  <a:ext uri="{FF2B5EF4-FFF2-40B4-BE49-F238E27FC236}">
                    <a16:creationId xmlns:a16="http://schemas.microsoft.com/office/drawing/2014/main" id="{8A0481DE-FCE1-EF4B-938A-4C40026AE5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42092" y="1527221"/>
                <a:ext cx="0" cy="1901779"/>
              </a:xfrm>
              <a:prstGeom prst="line">
                <a:avLst/>
              </a:prstGeom>
              <a:ln w="38100">
                <a:solidFill>
                  <a:srgbClr val="FFFFFF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1243A275-74B7-6F53-68BF-7923030F664E}"/>
                  </a:ext>
                </a:extLst>
              </p:cNvPr>
              <p:cNvSpPr/>
              <p:nvPr/>
            </p:nvSpPr>
            <p:spPr>
              <a:xfrm>
                <a:off x="4650377" y="4946469"/>
                <a:ext cx="609596" cy="78377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C10834DE-581E-3A34-02A8-6D0CA1E3CD64}"/>
                  </a:ext>
                </a:extLst>
              </p:cNvPr>
              <p:cNvSpPr/>
              <p:nvPr/>
            </p:nvSpPr>
            <p:spPr>
              <a:xfrm>
                <a:off x="6270127" y="3407738"/>
                <a:ext cx="1436913" cy="971550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cxnSp>
          <p:nvCxnSpPr>
            <p:cNvPr id="7" name="直線矢印コネクタ 6">
              <a:extLst>
                <a:ext uri="{FF2B5EF4-FFF2-40B4-BE49-F238E27FC236}">
                  <a16:creationId xmlns:a16="http://schemas.microsoft.com/office/drawing/2014/main" id="{1E2616E2-8610-6A1B-1581-1840FE421E54}"/>
                </a:ext>
              </a:extLst>
            </p:cNvPr>
            <p:cNvCxnSpPr>
              <a:stCxn id="27" idx="0"/>
            </p:cNvCxnSpPr>
            <p:nvPr/>
          </p:nvCxnSpPr>
          <p:spPr>
            <a:xfrm flipV="1">
              <a:off x="4955175" y="4110446"/>
              <a:ext cx="15242" cy="836023"/>
            </a:xfrm>
            <a:prstGeom prst="straightConnector1">
              <a:avLst/>
            </a:prstGeom>
            <a:ln w="66675">
              <a:solidFill>
                <a:srgbClr val="FFFF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7805DD34-4955-FF54-67F7-E05AF001F9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939914" y="2603863"/>
              <a:ext cx="817" cy="825137"/>
            </a:xfrm>
            <a:prstGeom prst="straightConnector1">
              <a:avLst/>
            </a:prstGeom>
            <a:ln w="63500">
              <a:solidFill>
                <a:srgbClr val="FFFF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CC173509-7F9C-C352-665D-05D2E06936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37760" y="5338354"/>
              <a:ext cx="1082" cy="452846"/>
            </a:xfrm>
            <a:prstGeom prst="straightConnector1">
              <a:avLst/>
            </a:prstGeom>
            <a:ln w="66675"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直線矢印コネクタ 9">
              <a:extLst>
                <a:ext uri="{FF2B5EF4-FFF2-40B4-BE49-F238E27FC236}">
                  <a16:creationId xmlns:a16="http://schemas.microsoft.com/office/drawing/2014/main" id="{63EA1BAF-5F56-9195-423C-D988DB1FBE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38832" y="3884023"/>
              <a:ext cx="1082" cy="1341664"/>
            </a:xfrm>
            <a:prstGeom prst="straightConnector1">
              <a:avLst/>
            </a:prstGeom>
            <a:ln w="66675">
              <a:solidFill>
                <a:srgbClr val="FF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矢印: 下 10">
              <a:extLst>
                <a:ext uri="{FF2B5EF4-FFF2-40B4-BE49-F238E27FC236}">
                  <a16:creationId xmlns:a16="http://schemas.microsoft.com/office/drawing/2014/main" id="{FF1D49ED-1FC2-95E8-032A-FD481A5BDE9A}"/>
                </a:ext>
              </a:extLst>
            </p:cNvPr>
            <p:cNvSpPr/>
            <p:nvPr/>
          </p:nvSpPr>
          <p:spPr>
            <a:xfrm>
              <a:off x="7763349" y="3605548"/>
              <a:ext cx="330106" cy="687977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矢印: 下 11">
              <a:extLst>
                <a:ext uri="{FF2B5EF4-FFF2-40B4-BE49-F238E27FC236}">
                  <a16:creationId xmlns:a16="http://schemas.microsoft.com/office/drawing/2014/main" id="{A75FDE93-C49F-1670-0693-CFA19427C418}"/>
                </a:ext>
              </a:extLst>
            </p:cNvPr>
            <p:cNvSpPr/>
            <p:nvPr/>
          </p:nvSpPr>
          <p:spPr>
            <a:xfrm rot="10800000">
              <a:off x="4268209" y="4910851"/>
              <a:ext cx="330106" cy="687977"/>
            </a:xfrm>
            <a:prstGeom prst="downArrow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D38C9E4-A75E-1B18-1B7F-ECFB00C31641}"/>
                </a:ext>
              </a:extLst>
            </p:cNvPr>
            <p:cNvSpPr txBox="1"/>
            <p:nvPr/>
          </p:nvSpPr>
          <p:spPr>
            <a:xfrm>
              <a:off x="3051519" y="4351327"/>
              <a:ext cx="1692597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加速度：</a:t>
              </a:r>
              <a:r>
                <a:rPr kumimoji="1" lang="en-US" altLang="ja-JP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</a:t>
              </a:r>
              <a:endParaRPr kumimoji="1" lang="ja-JP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B2A9ECFD-C909-4642-B4B0-BEC55A3DB12D}"/>
                </a:ext>
              </a:extLst>
            </p:cNvPr>
            <p:cNvSpPr txBox="1"/>
            <p:nvPr/>
          </p:nvSpPr>
          <p:spPr>
            <a:xfrm>
              <a:off x="7634700" y="4346978"/>
              <a:ext cx="1791410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加速度：</a:t>
              </a:r>
              <a:r>
                <a:rPr kumimoji="1" lang="en-US" altLang="ja-JP" sz="28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</a:t>
              </a:r>
              <a:endParaRPr kumimoji="1" lang="ja-JP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0BCFB5D5-8F9A-A077-67C7-8D960C67E4C3}"/>
                </a:ext>
              </a:extLst>
            </p:cNvPr>
            <p:cNvSpPr txBox="1"/>
            <p:nvPr/>
          </p:nvSpPr>
          <p:spPr>
            <a:xfrm>
              <a:off x="3619025" y="3555404"/>
              <a:ext cx="1400405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張力：</a:t>
              </a:r>
              <a:r>
                <a:rPr kumimoji="1" lang="en-US" altLang="ja-JP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T</a:t>
              </a:r>
              <a:endPara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15E6321F-1564-1DFF-3E31-60B0C2C644FB}"/>
                </a:ext>
              </a:extLst>
            </p:cNvPr>
            <p:cNvSpPr txBox="1"/>
            <p:nvPr/>
          </p:nvSpPr>
          <p:spPr>
            <a:xfrm>
              <a:off x="7092632" y="2310021"/>
              <a:ext cx="1791410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張力：</a:t>
              </a:r>
              <a:r>
                <a:rPr kumimoji="1" lang="en-US" altLang="ja-JP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T</a:t>
              </a:r>
              <a:endPara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1E3BA7F-4FAD-60BE-9B3B-B84B9C65E2FB}"/>
                </a:ext>
              </a:extLst>
            </p:cNvPr>
            <p:cNvSpPr txBox="1"/>
            <p:nvPr/>
          </p:nvSpPr>
          <p:spPr>
            <a:xfrm>
              <a:off x="5259973" y="5680710"/>
              <a:ext cx="2198905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重力：</a:t>
              </a:r>
              <a:r>
                <a:rPr kumimoji="1" lang="en-US" altLang="ja-JP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mg</a:t>
              </a:r>
              <a:endPara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AB5523C2-55EF-2838-7E43-B02DFE0A081B}"/>
                </a:ext>
              </a:extLst>
            </p:cNvPr>
            <p:cNvSpPr txBox="1"/>
            <p:nvPr/>
          </p:nvSpPr>
          <p:spPr>
            <a:xfrm>
              <a:off x="7123479" y="4908447"/>
              <a:ext cx="1729719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重力：</a:t>
              </a:r>
              <a:r>
                <a:rPr kumimoji="1" lang="en-US" altLang="ja-JP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Mg</a:t>
              </a:r>
              <a:endPara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18E06D58-93FF-378A-EA13-5F53474F7006}"/>
                </a:ext>
              </a:extLst>
            </p:cNvPr>
            <p:cNvSpPr txBox="1"/>
            <p:nvPr/>
          </p:nvSpPr>
          <p:spPr>
            <a:xfrm>
              <a:off x="5227045" y="4885509"/>
              <a:ext cx="10000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質量：</a:t>
              </a:r>
              <a:r>
                <a:rPr kumimoji="1" lang="en-US" altLang="ja-JP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m</a:t>
              </a:r>
              <a:endPara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7CE221E-3E5B-4DFA-8339-8065013BD6E0}"/>
                </a:ext>
              </a:extLst>
            </p:cNvPr>
            <p:cNvSpPr txBox="1"/>
            <p:nvPr/>
          </p:nvSpPr>
          <p:spPr>
            <a:xfrm>
              <a:off x="5418081" y="2907884"/>
              <a:ext cx="1465525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質量：</a:t>
              </a:r>
              <a:r>
                <a:rPr kumimoji="1" lang="en-US" altLang="ja-JP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M</a:t>
              </a:r>
              <a:endParaRPr kumimoji="1" lang="ja-JP" alt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059CC3BA-BB9F-9684-C4D7-E1C6C7587DDC}"/>
                </a:ext>
              </a:extLst>
            </p:cNvPr>
            <p:cNvSpPr txBox="1"/>
            <p:nvPr/>
          </p:nvSpPr>
          <p:spPr>
            <a:xfrm>
              <a:off x="4844015" y="4875071"/>
              <a:ext cx="343722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A</a:t>
              </a:r>
              <a:endParaRPr kumimoji="1"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9FFA988-A5B1-E92D-3F0E-41E25B30C346}"/>
                </a:ext>
              </a:extLst>
            </p:cNvPr>
            <p:cNvSpPr txBox="1"/>
            <p:nvPr/>
          </p:nvSpPr>
          <p:spPr>
            <a:xfrm>
              <a:off x="7092632" y="3558980"/>
              <a:ext cx="343722" cy="557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B</a:t>
              </a:r>
              <a:endParaRPr kumimoji="1" lang="ja-JP" alt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2225804C-4B49-8682-A001-9707F3C17E27}"/>
                </a:ext>
              </a:extLst>
            </p:cNvPr>
            <p:cNvSpPr txBox="1"/>
            <p:nvPr/>
          </p:nvSpPr>
          <p:spPr>
            <a:xfrm>
              <a:off x="6883606" y="490478"/>
              <a:ext cx="1162261" cy="4985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滑車</a:t>
              </a:r>
              <a:endParaRPr kumimoji="1"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78601F4-CC49-889A-2762-6ADFAAD0D5BB}"/>
              </a:ext>
            </a:extLst>
          </p:cNvPr>
          <p:cNvSpPr txBox="1"/>
          <p:nvPr/>
        </p:nvSpPr>
        <p:spPr>
          <a:xfrm>
            <a:off x="360559" y="2482287"/>
            <a:ext cx="4365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物体</a:t>
            </a:r>
            <a:r>
              <a:rPr kumimoji="1" lang="en-US" altLang="ja-JP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A,B</a:t>
            </a:r>
            <a:r>
              <a:rPr kumimoji="1" lang="ja-JP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の運動方程式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E9146C0A-95A0-2FFA-7D73-53B436F4479B}"/>
                  </a:ext>
                </a:extLst>
              </p:cNvPr>
              <p:cNvSpPr txBox="1"/>
              <p:nvPr/>
            </p:nvSpPr>
            <p:spPr>
              <a:xfrm>
                <a:off x="369105" y="2956773"/>
                <a:ext cx="5174370" cy="3939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ma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＝</a:t>
                </a:r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－</a:t>
                </a:r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mg 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･･･①</a:t>
                </a:r>
                <a:endParaRPr kumimoji="1"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Ma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＝</a:t>
                </a:r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Mg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－</a:t>
                </a:r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 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･･･②</a:t>
                </a:r>
                <a:endParaRPr kumimoji="1"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①，②より</a:t>
                </a:r>
                <a:r>
                  <a:rPr kumimoji="1" lang="ja-JP" altLang="en-US" sz="32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加速度</a:t>
                </a:r>
                <a:r>
                  <a:rPr kumimoji="1" lang="en-US" altLang="ja-JP" sz="32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は、</a:t>
                </a:r>
                <a:endParaRPr kumimoji="1"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14:m>
                  <m:oMath xmlns:m="http://schemas.openxmlformats.org/officeDocument/2006/math">
                    <m:r>
                      <a:rPr lang="ja-JP" altLang="en-US" sz="48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ja-JP" sz="48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ja-JP" sz="48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ja-JP" altLang="en-US" sz="48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＝</m:t>
                    </m:r>
                    <m:f>
                      <m:fPr>
                        <m:ctrlPr>
                          <a:rPr lang="en-US" altLang="ja-JP" sz="48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ja-JP" sz="48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  <m:r>
                          <a:rPr lang="ja-JP" altLang="en-US" sz="48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altLang="ja-JP" sz="48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ja-JP" sz="48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  <m:r>
                          <a:rPr lang="ja-JP" altLang="en-US" sz="4800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altLang="ja-JP" sz="4800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den>
                    </m:f>
                  </m:oMath>
                </a14:m>
                <a:r>
                  <a:rPr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</a:t>
                </a:r>
              </a:p>
              <a:p>
                <a:r>
                  <a:rPr lang="ja-JP" altLang="en-US" sz="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　</a:t>
                </a:r>
                <a:endParaRPr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物体</a:t>
                </a:r>
                <a:r>
                  <a:rPr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</a:t>
                </a:r>
                <a:r>
                  <a:rPr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内部の重力は</a:t>
                </a:r>
                <a:endParaRPr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kumimoji="1" lang="en-US" altLang="ja-JP" sz="36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＝</a:t>
                </a:r>
                <a:r>
                  <a:rPr kumimoji="1" lang="en-US" altLang="ja-JP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</a:t>
                </a:r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－</a:t>
                </a:r>
                <a:r>
                  <a:rPr lang="en-US" altLang="ja-JP" sz="32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sz="48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en-US" altLang="ja-JP" sz="4800" b="1" i="1" dirty="0" smtClean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1" lang="ja-JP" altLang="en-US" sz="32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　</a:t>
                </a:r>
                <a:endParaRPr kumimoji="1" lang="en-US" altLang="ja-JP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E9146C0A-95A0-2FFA-7D73-53B436F447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05" y="2956773"/>
                <a:ext cx="5174370" cy="3939733"/>
              </a:xfrm>
              <a:prstGeom prst="rect">
                <a:avLst/>
              </a:prstGeom>
              <a:blipFill>
                <a:blip r:embed="rId2"/>
                <a:stretch>
                  <a:fillRect l="-3184" t="-2167" b="-603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6168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FDD99-C989-7E85-21D9-619DA5A2F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F5477-F1C9-20FC-C7A6-390018515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kumimoji="1" lang="ja-JP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</a:t>
            </a:r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の作成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CE51DC-5FE3-78E2-605F-DA849F1C5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38" y="1269799"/>
            <a:ext cx="7647562" cy="42979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・金属フレームを使用</a:t>
            </a:r>
            <a:endParaRPr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⇒木製より振動を制御できる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kumimoji="1"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・上昇カプセル支持装置の開発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⇒初動時の振動を軽減させるため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endParaRPr kumimoji="1"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・２つの滑車で落下距離を長くする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⇒</a:t>
            </a:r>
            <a:r>
              <a:rPr kumimoji="1" lang="en-US" altLang="ja-JP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0.6</a:t>
            </a:r>
            <a:r>
              <a:rPr kumimoji="1" lang="ja-JP" altLang="en-US" sz="3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秒をめざす</a:t>
            </a:r>
            <a:endParaRPr kumimoji="1" lang="en-US" altLang="ja-JP" sz="3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EBE5FA9-D578-D1FA-A895-21199575E0B7}"/>
              </a:ext>
            </a:extLst>
          </p:cNvPr>
          <p:cNvSpPr/>
          <p:nvPr/>
        </p:nvSpPr>
        <p:spPr>
          <a:xfrm>
            <a:off x="7958877" y="6314106"/>
            <a:ext cx="949420" cy="24631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78E4AE8-0BAF-DF33-A0E1-D1A56D00A6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4979" y="1108730"/>
            <a:ext cx="4224894" cy="5218628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B3DAB40-9B95-3969-8D46-929E83A266DC}"/>
              </a:ext>
            </a:extLst>
          </p:cNvPr>
          <p:cNvSpPr txBox="1"/>
          <p:nvPr/>
        </p:nvSpPr>
        <p:spPr>
          <a:xfrm>
            <a:off x="6556079" y="6065748"/>
            <a:ext cx="132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電磁石</a:t>
            </a:r>
          </a:p>
        </p:txBody>
      </p:sp>
    </p:spTree>
    <p:extLst>
      <p:ext uri="{BB962C8B-B14F-4D97-AF65-F5344CB8AC3E}">
        <p14:creationId xmlns:p14="http://schemas.microsoft.com/office/powerpoint/2010/main" val="360814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EA2D9-67E9-2645-E856-297DEE002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FB5545-0FB5-A1C2-0D60-0282B81D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2628"/>
            <a:ext cx="7306559" cy="1325563"/>
          </a:xfrm>
        </p:spPr>
        <p:txBody>
          <a:bodyPr>
            <a:norm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重力可変装置の作成</a:t>
            </a:r>
            <a:endParaRPr kumimoji="1"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4B64FF-C1CC-6D19-7DBE-9141EE099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135839"/>
            <a:ext cx="7640549" cy="6326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大阪府立今宮工科高等学校定時制：</a:t>
            </a:r>
            <a:r>
              <a:rPr kumimoji="1" lang="en-US" altLang="ja-JP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2.4m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483CF03-C544-DFE8-E5E1-BECF2E355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290" y="1408226"/>
            <a:ext cx="3472807" cy="461232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E0A4A40-08D6-DD4A-0B97-4C0B4B6D84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8300" y="630153"/>
            <a:ext cx="4288410" cy="5623945"/>
          </a:xfrm>
          <a:prstGeom prst="rect">
            <a:avLst/>
          </a:prstGeom>
        </p:spPr>
      </p:pic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A84C0CBB-4337-416D-82D2-DC3E693D2CE1}"/>
              </a:ext>
            </a:extLst>
          </p:cNvPr>
          <p:cNvSpPr txBox="1">
            <a:spLocks/>
          </p:cNvSpPr>
          <p:nvPr/>
        </p:nvSpPr>
        <p:spPr>
          <a:xfrm>
            <a:off x="7228568" y="89555"/>
            <a:ext cx="4840682" cy="632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富岡西高校：</a:t>
            </a:r>
            <a:r>
              <a:rPr lang="en-US" altLang="ja-JP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2.4m</a:t>
            </a:r>
            <a:endParaRPr lang="ja-JP" alt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9153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A8F22-1A28-9D56-98A2-C2539EF2F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C0E8AD-CE17-F63C-D06F-DEF11699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本日（</a:t>
            </a:r>
            <a:r>
              <a:rPr kumimoji="1" lang="en-US" altLang="ja-JP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5/30</a:t>
            </a:r>
            <a:r>
              <a:rPr kumimoji="1" lang="ja-JP" alt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）の目標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9C3ECF-F032-8A0E-5B12-13EF0A64D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549" y="2108529"/>
            <a:ext cx="10429385" cy="3311883"/>
          </a:xfrm>
        </p:spPr>
        <p:txBody>
          <a:bodyPr>
            <a:normAutofit/>
          </a:bodyPr>
          <a:lstStyle/>
          <a:p>
            <a:r>
              <a:rPr lang="ja-JP" altLang="en-US" sz="5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重力可変装置で使用する実験用カプセルの設計をする。</a:t>
            </a:r>
            <a:endParaRPr lang="en-US" altLang="ja-JP" sz="5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5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数学的に設計方法を考える。</a:t>
            </a:r>
            <a:endParaRPr kumimoji="1" lang="en-US" altLang="ja-JP" sz="5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8120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02A9211A93284EAE44122C0997337F" ma:contentTypeVersion="13" ma:contentTypeDescription="新しいドキュメントを作成します。" ma:contentTypeScope="" ma:versionID="8f0a35b4fa4627c9404a3606e8df8335">
  <xsd:schema xmlns:xsd="http://www.w3.org/2001/XMLSchema" xmlns:xs="http://www.w3.org/2001/XMLSchema" xmlns:p="http://schemas.microsoft.com/office/2006/metadata/properties" xmlns:ns2="efbe945a-7824-4ec4-8c8d-e3e36a4ccf9d" xmlns:ns3="7e90424b-eab3-460d-ade3-a8affc5cb94f" targetNamespace="http://schemas.microsoft.com/office/2006/metadata/properties" ma:root="true" ma:fieldsID="05994eaea7f8dddf94f3370b4890106d" ns2:_="" ns3:_="">
    <xsd:import namespace="efbe945a-7824-4ec4-8c8d-e3e36a4ccf9d"/>
    <xsd:import namespace="7e90424b-eab3-460d-ade3-a8affc5cb9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be945a-7824-4ec4-8c8d-e3e36a4ccf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fccb222c-2b19-4356-a7af-519d3caea9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0424b-eab3-460d-ade3-a8affc5cb94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917341f-7d3b-4d75-b38d-ee28d98f8e23}" ma:internalName="TaxCatchAll" ma:showField="CatchAllData" ma:web="7e90424b-eab3-460d-ade3-a8affc5cb9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fbe945a-7824-4ec4-8c8d-e3e36a4ccf9d">
      <Terms xmlns="http://schemas.microsoft.com/office/infopath/2007/PartnerControls"/>
    </lcf76f155ced4ddcb4097134ff3c332f>
    <TaxCatchAll xmlns="7e90424b-eab3-460d-ade3-a8affc5cb94f" xsi:nil="true"/>
  </documentManagement>
</p:properties>
</file>

<file path=customXml/itemProps1.xml><?xml version="1.0" encoding="utf-8"?>
<ds:datastoreItem xmlns:ds="http://schemas.openxmlformats.org/officeDocument/2006/customXml" ds:itemID="{BAB528E4-4813-4C9B-B274-FD24587A498B}"/>
</file>

<file path=customXml/itemProps2.xml><?xml version="1.0" encoding="utf-8"?>
<ds:datastoreItem xmlns:ds="http://schemas.openxmlformats.org/officeDocument/2006/customXml" ds:itemID="{3ACEBA5C-45B8-490F-8795-EB9DF37C4535}"/>
</file>

<file path=customXml/itemProps3.xml><?xml version="1.0" encoding="utf-8"?>
<ds:datastoreItem xmlns:ds="http://schemas.openxmlformats.org/officeDocument/2006/customXml" ds:itemID="{AB277AFF-716D-49EF-AFC0-1FF5350BE05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</TotalTime>
  <Words>286</Words>
  <Application>Microsoft Office PowerPoint</Application>
  <PresentationFormat>ワイド画面</PresentationFormat>
  <Paragraphs>53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BIZ UDPゴシック</vt:lpstr>
      <vt:lpstr>HG丸ｺﾞｼｯｸM-PRO</vt:lpstr>
      <vt:lpstr>游ゴシック</vt:lpstr>
      <vt:lpstr>游ゴシック Light</vt:lpstr>
      <vt:lpstr>Arial</vt:lpstr>
      <vt:lpstr>Cambria Math</vt:lpstr>
      <vt:lpstr>Office テーマ</vt:lpstr>
      <vt:lpstr>SS1（物理・数学分野） 重力可変装置づくり</vt:lpstr>
      <vt:lpstr>重力可変装置とは…</vt:lpstr>
      <vt:lpstr>重力可変装置について</vt:lpstr>
      <vt:lpstr>重力可変装置の作成</vt:lpstr>
      <vt:lpstr>重力可変装置の作成</vt:lpstr>
      <vt:lpstr>本日（5/30）の目標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重力可変装置の開発と改良 ～火星重力の再現～</dc:title>
  <dc:creator>中村　英幸</dc:creator>
  <cp:lastModifiedBy>中村 英幸</cp:lastModifiedBy>
  <cp:revision>16</cp:revision>
  <dcterms:created xsi:type="dcterms:W3CDTF">2024-02-14T05:57:59Z</dcterms:created>
  <dcterms:modified xsi:type="dcterms:W3CDTF">2024-06-06T02:56:31Z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0x0101001402A9211A93284EAE44122C0997337F</vt:lpwstr>
  </property>
</Properties>
</file>