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handoutMasterIdLst>
    <p:handoutMasterId r:id="rId7"/>
  </p:handoutMasterIdLst>
  <p:sldIdLst>
    <p:sldId id="379" r:id="rId5"/>
  </p:sldIdLst>
  <p:sldSz cx="9906000" cy="6858000" type="A4"/>
  <p:notesSz cx="6784975" cy="9906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4">
          <p15:clr>
            <a:srgbClr val="A4A3A4"/>
          </p15:clr>
        </p15:guide>
        <p15:guide id="2" pos="126">
          <p15:clr>
            <a:srgbClr val="A4A3A4"/>
          </p15:clr>
        </p15:guide>
      </p15:sldGuideLst>
    </p:ext>
    <p:ext uri="{2D200454-40CA-4A62-9FC3-DE9A4176ACB9}">
      <p15:notesGuideLst xmlns:p15="http://schemas.microsoft.com/office/powerpoint/2012/main">
        <p15:guide id="1" orient="horz" pos="3120" userDrawn="1">
          <p15:clr>
            <a:srgbClr val="A4A3A4"/>
          </p15:clr>
        </p15:guide>
        <p15:guide id="2" pos="21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D6EC"/>
    <a:srgbClr val="FF5A00"/>
    <a:srgbClr val="0098D0"/>
    <a:srgbClr val="0064C8"/>
    <a:srgbClr val="B197D3"/>
    <a:srgbClr val="FFBE3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DE1705-5AC4-7E7B-8415-EEB1228B0D9E}" v="1" dt="2025-01-07T01:25:40.76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99" autoAdjust="0"/>
    <p:restoredTop sz="94647" autoAdjust="0"/>
  </p:normalViewPr>
  <p:slideViewPr>
    <p:cSldViewPr>
      <p:cViewPr varScale="1">
        <p:scale>
          <a:sx n="100" d="100"/>
          <a:sy n="100" d="100"/>
        </p:scale>
        <p:origin x="642" y="72"/>
      </p:cViewPr>
      <p:guideLst>
        <p:guide orient="horz" pos="414"/>
        <p:guide pos="126"/>
      </p:guideLst>
    </p:cSldViewPr>
  </p:slideViewPr>
  <p:outlineViewPr>
    <p:cViewPr>
      <p:scale>
        <a:sx n="33" d="100"/>
        <a:sy n="33" d="100"/>
      </p:scale>
      <p:origin x="0" y="7668"/>
    </p:cViewPr>
  </p:outlineViewPr>
  <p:notesTextViewPr>
    <p:cViewPr>
      <p:scale>
        <a:sx n="1" d="1"/>
        <a:sy n="1" d="1"/>
      </p:scale>
      <p:origin x="0" y="0"/>
    </p:cViewPr>
  </p:notesTextViewPr>
  <p:sorterViewPr>
    <p:cViewPr>
      <p:scale>
        <a:sx n="100" d="100"/>
        <a:sy n="100" d="100"/>
      </p:scale>
      <p:origin x="0" y="0"/>
    </p:cViewPr>
  </p:sorterViewPr>
  <p:notesViewPr>
    <p:cSldViewPr>
      <p:cViewPr>
        <p:scale>
          <a:sx n="90" d="100"/>
          <a:sy n="90" d="100"/>
        </p:scale>
        <p:origin x="-2070" y="-72"/>
      </p:cViewPr>
      <p:guideLst>
        <p:guide orient="horz" pos="3120"/>
        <p:guide pos="21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0156" cy="495300"/>
          </a:xfrm>
          <a:prstGeom prst="rect">
            <a:avLst/>
          </a:prstGeom>
        </p:spPr>
        <p:txBody>
          <a:bodyPr vert="horz" lIns="91914" tIns="45957" rIns="91914" bIns="4595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3249" y="1"/>
            <a:ext cx="2940156" cy="495300"/>
          </a:xfrm>
          <a:prstGeom prst="rect">
            <a:avLst/>
          </a:prstGeom>
        </p:spPr>
        <p:txBody>
          <a:bodyPr vert="horz" lIns="91914" tIns="45957" rIns="91914" bIns="45957" rtlCol="0"/>
          <a:lstStyle>
            <a:lvl1pPr algn="r">
              <a:defRPr sz="1200"/>
            </a:lvl1pPr>
          </a:lstStyle>
          <a:p>
            <a:r>
              <a:rPr lang="ja-JP" altLang="en-US" sz="1300" dirty="0">
                <a:latin typeface="ＭＳ Ｐゴシック" pitchFamily="50" charset="-128"/>
                <a:ea typeface="ＭＳ Ｐゴシック" pitchFamily="50" charset="-128"/>
              </a:rPr>
              <a:t>機密性○</a:t>
            </a:r>
          </a:p>
        </p:txBody>
      </p:sp>
      <p:sp>
        <p:nvSpPr>
          <p:cNvPr id="4" name="フッター プレースホルダー 3"/>
          <p:cNvSpPr>
            <a:spLocks noGrp="1"/>
          </p:cNvSpPr>
          <p:nvPr>
            <p:ph type="ftr" sz="quarter" idx="2"/>
          </p:nvPr>
        </p:nvSpPr>
        <p:spPr>
          <a:xfrm>
            <a:off x="1" y="9408981"/>
            <a:ext cx="2940156" cy="495300"/>
          </a:xfrm>
          <a:prstGeom prst="rect">
            <a:avLst/>
          </a:prstGeom>
        </p:spPr>
        <p:txBody>
          <a:bodyPr vert="horz" lIns="91914" tIns="45957" rIns="91914" bIns="4595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3249" y="9408981"/>
            <a:ext cx="2940156" cy="495300"/>
          </a:xfrm>
          <a:prstGeom prst="rect">
            <a:avLst/>
          </a:prstGeom>
        </p:spPr>
        <p:txBody>
          <a:bodyPr vert="horz" lIns="91914" tIns="45957" rIns="91914" bIns="45957"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0156" cy="495300"/>
          </a:xfrm>
          <a:prstGeom prst="rect">
            <a:avLst/>
          </a:prstGeom>
        </p:spPr>
        <p:txBody>
          <a:bodyPr vert="horz" lIns="91914" tIns="45957" rIns="91914" bIns="4595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3249" y="1"/>
            <a:ext cx="2940156" cy="495300"/>
          </a:xfrm>
          <a:prstGeom prst="rect">
            <a:avLst/>
          </a:prstGeom>
        </p:spPr>
        <p:txBody>
          <a:bodyPr vert="horz" lIns="91914" tIns="45957" rIns="91914" bIns="45957" rtlCol="0"/>
          <a:lstStyle>
            <a:lvl1pPr algn="r">
              <a:defRPr sz="1300">
                <a:latin typeface="ＭＳ Ｐゴシック" pitchFamily="50" charset="-128"/>
                <a:ea typeface="ＭＳ Ｐゴシック" pitchFamily="50" charset="-128"/>
              </a:defRPr>
            </a:lvl1pPr>
          </a:lstStyle>
          <a:p>
            <a:r>
              <a:rPr lang="ja-JP" altLang="en-US" dirty="0"/>
              <a:t>機密性○</a:t>
            </a:r>
            <a:endParaRPr lang="en-US" altLang="ja-JP" dirty="0"/>
          </a:p>
        </p:txBody>
      </p:sp>
      <p:sp>
        <p:nvSpPr>
          <p:cNvPr id="4" name="スライド イメージ プレースホルダー 3"/>
          <p:cNvSpPr>
            <a:spLocks noGrp="1" noRot="1" noChangeAspect="1"/>
          </p:cNvSpPr>
          <p:nvPr>
            <p:ph type="sldImg" idx="2"/>
          </p:nvPr>
        </p:nvSpPr>
        <p:spPr>
          <a:xfrm>
            <a:off x="708025" y="741363"/>
            <a:ext cx="5368925" cy="3717925"/>
          </a:xfrm>
          <a:prstGeom prst="rect">
            <a:avLst/>
          </a:prstGeom>
          <a:noFill/>
          <a:ln w="12700">
            <a:solidFill>
              <a:prstClr val="black"/>
            </a:solidFill>
          </a:ln>
        </p:spPr>
        <p:txBody>
          <a:bodyPr vert="horz" lIns="91914" tIns="45957" rIns="91914" bIns="45957" rtlCol="0" anchor="ctr"/>
          <a:lstStyle/>
          <a:p>
            <a:endParaRPr lang="ja-JP" altLang="en-US"/>
          </a:p>
        </p:txBody>
      </p:sp>
      <p:sp>
        <p:nvSpPr>
          <p:cNvPr id="5" name="ノート プレースホルダー 4"/>
          <p:cNvSpPr>
            <a:spLocks noGrp="1"/>
          </p:cNvSpPr>
          <p:nvPr>
            <p:ph type="body" sz="quarter" idx="3"/>
          </p:nvPr>
        </p:nvSpPr>
        <p:spPr>
          <a:xfrm>
            <a:off x="678498" y="4705352"/>
            <a:ext cx="5427980" cy="4457700"/>
          </a:xfrm>
          <a:prstGeom prst="rect">
            <a:avLst/>
          </a:prstGeom>
        </p:spPr>
        <p:txBody>
          <a:bodyPr vert="horz" lIns="91914" tIns="45957" rIns="91914" bIns="4595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08981"/>
            <a:ext cx="2940156" cy="495300"/>
          </a:xfrm>
          <a:prstGeom prst="rect">
            <a:avLst/>
          </a:prstGeom>
        </p:spPr>
        <p:txBody>
          <a:bodyPr vert="horz" lIns="91914" tIns="45957" rIns="91914" bIns="4595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3249" y="9408981"/>
            <a:ext cx="2940156" cy="495300"/>
          </a:xfrm>
          <a:prstGeom prst="rect">
            <a:avLst/>
          </a:prstGeom>
        </p:spPr>
        <p:txBody>
          <a:bodyPr vert="horz" lIns="91914" tIns="45957" rIns="91914" bIns="45957"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2025/1/7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2025/1/7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2025/1/7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9895277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2025/1/7</a:t>
            </a:fld>
            <a:endParaRPr lang="ja-JP" altLang="en-US" dirty="0"/>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4512F53-8DB7-0EA3-B4C9-07717DCD9FF4}"/>
              </a:ext>
            </a:extLst>
          </p:cNvPr>
          <p:cNvSpPr>
            <a:spLocks noGrp="1"/>
          </p:cNvSpPr>
          <p:nvPr>
            <p:ph type="sldNum" sz="quarter" idx="12"/>
          </p:nvPr>
        </p:nvSpPr>
        <p:spPr/>
        <p:txBody>
          <a:bodyPr/>
          <a:lstStyle/>
          <a:p>
            <a:fld id="{D9550142-B990-490A-A107-ED7302A7FD52}" type="slidenum">
              <a:rPr kumimoji="1" lang="ja-JP" altLang="en-US" smtClean="0"/>
              <a:t>1</a:t>
            </a:fld>
            <a:endParaRPr kumimoji="1" lang="ja-JP" altLang="en-US"/>
          </a:p>
        </p:txBody>
      </p:sp>
      <p:sp>
        <p:nvSpPr>
          <p:cNvPr id="3" name="タイトル 2">
            <a:extLst>
              <a:ext uri="{FF2B5EF4-FFF2-40B4-BE49-F238E27FC236}">
                <a16:creationId xmlns:a16="http://schemas.microsoft.com/office/drawing/2014/main" id="{D2C80CDC-0490-27A5-0812-E013CF15E4F6}"/>
              </a:ext>
            </a:extLst>
          </p:cNvPr>
          <p:cNvSpPr>
            <a:spLocks noGrp="1"/>
          </p:cNvSpPr>
          <p:nvPr>
            <p:ph type="title"/>
          </p:nvPr>
        </p:nvSpPr>
        <p:spPr>
          <a:xfrm>
            <a:off x="200248" y="85747"/>
            <a:ext cx="9505503" cy="461665"/>
          </a:xfrm>
        </p:spPr>
        <p:txBody>
          <a:bodyPr/>
          <a:lstStyle/>
          <a:p>
            <a:r>
              <a:rPr kumimoji="1" lang="ja-JP" altLang="en-US" dirty="0"/>
              <a:t>富岡西高等学校における授業詳細（</a:t>
            </a:r>
            <a:r>
              <a:rPr kumimoji="1" lang="en-US" altLang="ja-JP" dirty="0"/>
              <a:t>7</a:t>
            </a:r>
            <a:r>
              <a:rPr kumimoji="1" lang="ja-JP" altLang="en-US" dirty="0"/>
              <a:t>月</a:t>
            </a:r>
            <a:r>
              <a:rPr kumimoji="1" lang="en-US" altLang="ja-JP" dirty="0"/>
              <a:t>11</a:t>
            </a:r>
            <a:r>
              <a:rPr kumimoji="1" lang="ja-JP" altLang="en-US" dirty="0"/>
              <a:t>日）</a:t>
            </a:r>
          </a:p>
        </p:txBody>
      </p:sp>
      <p:sp>
        <p:nvSpPr>
          <p:cNvPr id="8" name="テキスト プレースホルダー 7">
            <a:extLst>
              <a:ext uri="{FF2B5EF4-FFF2-40B4-BE49-F238E27FC236}">
                <a16:creationId xmlns:a16="http://schemas.microsoft.com/office/drawing/2014/main" id="{5D6DA21A-DF00-29C9-82F7-8CC01EC4550F}"/>
              </a:ext>
            </a:extLst>
          </p:cNvPr>
          <p:cNvSpPr>
            <a:spLocks noGrp="1"/>
          </p:cNvSpPr>
          <p:nvPr>
            <p:ph type="body" sz="quarter" idx="17"/>
          </p:nvPr>
        </p:nvSpPr>
        <p:spPr>
          <a:xfrm>
            <a:off x="200024" y="555669"/>
            <a:ext cx="9505950" cy="2064769"/>
          </a:xfrm>
          <a:solidFill>
            <a:schemeClr val="bg1">
              <a:lumMod val="95000"/>
            </a:schemeClr>
          </a:solidFill>
        </p:spPr>
        <p:txBody>
          <a:bodyPr/>
          <a:lstStyle/>
          <a:p>
            <a:r>
              <a:rPr kumimoji="1" lang="ja-JP" altLang="en-US" sz="1800" dirty="0"/>
              <a:t>令和</a:t>
            </a:r>
            <a:r>
              <a:rPr kumimoji="1" lang="en-US" altLang="ja-JP" sz="1800" dirty="0"/>
              <a:t>6</a:t>
            </a:r>
            <a:r>
              <a:rPr kumimoji="1" lang="ja-JP" altLang="en-US" sz="1800" dirty="0"/>
              <a:t>年</a:t>
            </a:r>
            <a:r>
              <a:rPr kumimoji="1" lang="en-US" altLang="ja-JP" sz="1800" dirty="0"/>
              <a:t>7</a:t>
            </a:r>
            <a:r>
              <a:rPr kumimoji="1" lang="ja-JP" altLang="en-US" sz="1800" dirty="0"/>
              <a:t>月</a:t>
            </a:r>
            <a:r>
              <a:rPr kumimoji="1" lang="en-US" altLang="ja-JP" sz="1800" dirty="0"/>
              <a:t>11</a:t>
            </a:r>
            <a:r>
              <a:rPr kumimoji="1" lang="ja-JP" altLang="en-US" sz="1800" dirty="0"/>
              <a:t>日、</a:t>
            </a:r>
            <a:r>
              <a:rPr kumimoji="1" lang="ja-JP" altLang="en-US" sz="1800" b="1" u="sng" dirty="0"/>
              <a:t>理数科</a:t>
            </a:r>
            <a:r>
              <a:rPr kumimoji="1" lang="en-US" altLang="ja-JP" sz="1800" b="1" u="sng" dirty="0"/>
              <a:t>1</a:t>
            </a:r>
            <a:r>
              <a:rPr kumimoji="1" lang="ja-JP" altLang="en-US" sz="1800" b="1" u="sng" dirty="0"/>
              <a:t>年生（</a:t>
            </a:r>
            <a:r>
              <a:rPr kumimoji="1" lang="en-US" altLang="ja-JP" sz="1800" b="1" u="sng" dirty="0"/>
              <a:t>1</a:t>
            </a:r>
            <a:r>
              <a:rPr kumimoji="1" lang="ja-JP" altLang="en-US" sz="1800" b="1" u="sng" dirty="0"/>
              <a:t>クラス</a:t>
            </a:r>
            <a:r>
              <a:rPr kumimoji="1" lang="en-US" altLang="ja-JP" sz="1800" b="1" u="sng" dirty="0"/>
              <a:t>30</a:t>
            </a:r>
            <a:r>
              <a:rPr kumimoji="1" lang="ja-JP" altLang="en-US" sz="1800" b="1" u="sng" dirty="0"/>
              <a:t>名）</a:t>
            </a:r>
            <a:r>
              <a:rPr kumimoji="1" lang="ja-JP" altLang="en-US" sz="1800" dirty="0"/>
              <a:t>を対象に、「</a:t>
            </a:r>
            <a:r>
              <a:rPr kumimoji="1" lang="en-US" altLang="ja-JP" sz="1800" b="1" dirty="0"/>
              <a:t>SS1(</a:t>
            </a:r>
            <a:r>
              <a:rPr kumimoji="1" lang="ja-JP" altLang="en-US" sz="1800" b="1" dirty="0"/>
              <a:t>「総合的な探究の時」間の代替科目</a:t>
            </a:r>
            <a:r>
              <a:rPr kumimoji="1" lang="en-US" altLang="ja-JP" sz="1800" b="1" dirty="0"/>
              <a:t>)</a:t>
            </a:r>
            <a:r>
              <a:rPr kumimoji="1" lang="ja-JP" altLang="en-US" sz="1800" b="1" dirty="0"/>
              <a:t>」</a:t>
            </a:r>
            <a:r>
              <a:rPr kumimoji="1" lang="ja-JP" altLang="en-US" sz="1800" dirty="0"/>
              <a:t>において</a:t>
            </a:r>
            <a:r>
              <a:rPr kumimoji="1" lang="en-US" altLang="ja-JP" sz="1800" b="1" u="sng" dirty="0"/>
              <a:t>1</a:t>
            </a:r>
            <a:r>
              <a:rPr kumimoji="1" lang="ja-JP" altLang="en-US" sz="1800" b="1" u="sng" dirty="0"/>
              <a:t>コマ</a:t>
            </a:r>
            <a:r>
              <a:rPr kumimoji="1" lang="ja-JP" altLang="en-US" sz="1800" dirty="0"/>
              <a:t>実施</a:t>
            </a:r>
          </a:p>
          <a:p>
            <a:r>
              <a:rPr kumimoji="1" lang="ja-JP" altLang="en-US" sz="1800" dirty="0"/>
              <a:t>物理教諭がメインで授業を担当。一部化学教諭が担当。</a:t>
            </a:r>
            <a:endParaRPr kumimoji="1" lang="en-US" altLang="ja-JP" sz="1800" dirty="0"/>
          </a:p>
          <a:p>
            <a:r>
              <a:rPr kumimoji="1" lang="ja-JP" altLang="en-US" sz="1800" b="1" u="sng" dirty="0"/>
              <a:t>テキスト教材</a:t>
            </a:r>
            <a:r>
              <a:rPr lang="en-US" altLang="ja-JP" sz="1800" b="1" u="sng" dirty="0"/>
              <a:t>1</a:t>
            </a:r>
            <a:r>
              <a:rPr lang="ja-JP" altLang="en-US" sz="1800" b="1" u="sng" dirty="0"/>
              <a:t>章、</a:t>
            </a:r>
            <a:r>
              <a:rPr lang="en-US" altLang="ja-JP" sz="1800" b="1" u="sng" dirty="0"/>
              <a:t>2</a:t>
            </a:r>
            <a:r>
              <a:rPr lang="ja-JP" altLang="en-US" sz="1800" b="1" u="sng" dirty="0"/>
              <a:t>章、</a:t>
            </a:r>
            <a:r>
              <a:rPr lang="en-US" altLang="ja-JP" sz="1800" b="1" u="sng" dirty="0"/>
              <a:t>3</a:t>
            </a:r>
            <a:r>
              <a:rPr lang="ja-JP" altLang="en-US" sz="1800" b="1" u="sng" dirty="0"/>
              <a:t>章（一部）、</a:t>
            </a:r>
            <a:r>
              <a:rPr lang="en-US" altLang="ja-JP" sz="1800" b="1" u="sng" dirty="0"/>
              <a:t>4</a:t>
            </a:r>
            <a:r>
              <a:rPr lang="ja-JP" altLang="en-US" sz="1800" b="1" u="sng" dirty="0"/>
              <a:t>章、ワーク</a:t>
            </a:r>
            <a:r>
              <a:rPr lang="ja-JP" altLang="en-US" sz="1800" dirty="0"/>
              <a:t>を使用</a:t>
            </a:r>
            <a:endParaRPr lang="en-US" altLang="ja-JP" sz="1800" dirty="0"/>
          </a:p>
          <a:p>
            <a:r>
              <a:rPr kumimoji="1" lang="ja-JP" altLang="en-US" sz="1800" dirty="0"/>
              <a:t>授業後に小型電池製造実習へ参加。</a:t>
            </a:r>
            <a:endParaRPr lang="en-US" altLang="ja-JP" sz="1800" dirty="0"/>
          </a:p>
        </p:txBody>
      </p:sp>
      <p:graphicFrame>
        <p:nvGraphicFramePr>
          <p:cNvPr id="9" name="表 9">
            <a:extLst>
              <a:ext uri="{FF2B5EF4-FFF2-40B4-BE49-F238E27FC236}">
                <a16:creationId xmlns:a16="http://schemas.microsoft.com/office/drawing/2014/main" id="{50746BC6-6DC8-3260-BA40-D48A747C5E3A}"/>
              </a:ext>
            </a:extLst>
          </p:cNvPr>
          <p:cNvGraphicFramePr>
            <a:graphicFrameLocks noGrp="1"/>
          </p:cNvGraphicFramePr>
          <p:nvPr>
            <p:extLst>
              <p:ext uri="{D42A27DB-BD31-4B8C-83A1-F6EECF244321}">
                <p14:modId xmlns:p14="http://schemas.microsoft.com/office/powerpoint/2010/main" val="790510735"/>
              </p:ext>
            </p:extLst>
          </p:nvPr>
        </p:nvGraphicFramePr>
        <p:xfrm>
          <a:off x="227570" y="2635070"/>
          <a:ext cx="9505502" cy="3374309"/>
        </p:xfrm>
        <a:graphic>
          <a:graphicData uri="http://schemas.openxmlformats.org/drawingml/2006/table">
            <a:tbl>
              <a:tblPr bandRow="1">
                <a:tableStyleId>{5940675A-B579-460E-94D1-54222C63F5DA}</a:tableStyleId>
              </a:tblPr>
              <a:tblGrid>
                <a:gridCol w="576064">
                  <a:extLst>
                    <a:ext uri="{9D8B030D-6E8A-4147-A177-3AD203B41FA5}">
                      <a16:colId xmlns:a16="http://schemas.microsoft.com/office/drawing/2014/main" val="861765187"/>
                    </a:ext>
                  </a:extLst>
                </a:gridCol>
                <a:gridCol w="864096">
                  <a:extLst>
                    <a:ext uri="{9D8B030D-6E8A-4147-A177-3AD203B41FA5}">
                      <a16:colId xmlns:a16="http://schemas.microsoft.com/office/drawing/2014/main" val="4022402426"/>
                    </a:ext>
                  </a:extLst>
                </a:gridCol>
                <a:gridCol w="8065342">
                  <a:extLst>
                    <a:ext uri="{9D8B030D-6E8A-4147-A177-3AD203B41FA5}">
                      <a16:colId xmlns:a16="http://schemas.microsoft.com/office/drawing/2014/main" val="3442397660"/>
                    </a:ext>
                  </a:extLst>
                </a:gridCol>
              </a:tblGrid>
              <a:tr h="851201">
                <a:tc rowSpan="3">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計</a:t>
                      </a:r>
                      <a:r>
                        <a:rPr kumimoji="1" lang="en-US" altLang="ja-JP" sz="1400" b="1" dirty="0">
                          <a:solidFill>
                            <a:schemeClr val="bg1"/>
                          </a:solidFill>
                          <a:latin typeface="Meiryo UI" panose="020B0604030504040204" pitchFamily="50" charset="-128"/>
                          <a:ea typeface="Meiryo UI" panose="020B0604030504040204" pitchFamily="50" charset="-128"/>
                        </a:rPr>
                        <a:t>50</a:t>
                      </a:r>
                      <a:r>
                        <a:rPr kumimoji="1" lang="ja-JP" altLang="en-US" sz="1400" b="1" dirty="0">
                          <a:solidFill>
                            <a:schemeClr val="bg1"/>
                          </a:solidFill>
                          <a:latin typeface="Meiryo UI" panose="020B0604030504040204" pitchFamily="50" charset="-128"/>
                          <a:ea typeface="Meiryo UI" panose="020B0604030504040204" pitchFamily="50" charset="-128"/>
                        </a:rPr>
                        <a:t>分</a:t>
                      </a:r>
                    </a:p>
                  </a:txBody>
                  <a:tcPr vert="eaVert" anchor="ctr">
                    <a:solidFill>
                      <a:schemeClr val="tx2">
                        <a:lumMod val="75000"/>
                      </a:schemeClr>
                    </a:solidFill>
                  </a:tcPr>
                </a:tc>
                <a:tc>
                  <a:txBody>
                    <a:bodyPr/>
                    <a:lstStyle/>
                    <a:p>
                      <a:pPr algn="ctr"/>
                      <a:r>
                        <a:rPr kumimoji="1" lang="en-US" altLang="ja-JP" sz="1400" b="1" dirty="0">
                          <a:solidFill>
                            <a:schemeClr val="bg1"/>
                          </a:solidFill>
                          <a:latin typeface="Meiryo UI" panose="020B0604030504040204" pitchFamily="50" charset="-128"/>
                          <a:ea typeface="Meiryo UI" panose="020B0604030504040204" pitchFamily="50" charset="-128"/>
                        </a:rPr>
                        <a:t>10</a:t>
                      </a:r>
                      <a:r>
                        <a:rPr kumimoji="1" lang="ja-JP" altLang="en-US" sz="1400" b="1" dirty="0">
                          <a:solidFill>
                            <a:schemeClr val="bg1"/>
                          </a:solidFill>
                          <a:latin typeface="Meiryo UI" panose="020B0604030504040204" pitchFamily="50" charset="-128"/>
                          <a:ea typeface="Meiryo UI" panose="020B0604030504040204" pitchFamily="50" charset="-128"/>
                        </a:rPr>
                        <a:t>分</a:t>
                      </a:r>
                    </a:p>
                  </a:txBody>
                  <a:tcPr anchor="ctr">
                    <a:solidFill>
                      <a:schemeClr val="tx2">
                        <a:lumMod val="75000"/>
                      </a:schemeClr>
                    </a:solidFill>
                  </a:tcPr>
                </a:tc>
                <a:tc>
                  <a:txBody>
                    <a:bodyPr/>
                    <a:lstStyle/>
                    <a:p>
                      <a:pPr marL="174625" marR="0" lvl="0" indent="0" algn="l" defTabSz="914400" rtl="0" eaLnBrk="1" fontAlgn="auto" latinLnBrk="0" hangingPunct="1">
                        <a:lnSpc>
                          <a:spcPts val="2300"/>
                        </a:lnSpc>
                        <a:spcBef>
                          <a:spcPts val="0"/>
                        </a:spcBef>
                        <a:spcAft>
                          <a:spcPts val="0"/>
                        </a:spcAft>
                        <a:buClrTx/>
                        <a:buSzTx/>
                        <a:buFont typeface="Arial" panose="020B0604020202020204" pitchFamily="34" charset="0"/>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導入</a:t>
                      </a:r>
                    </a:p>
                    <a:p>
                      <a:pPr marL="627063" marR="0" lvl="0" indent="-198438" algn="l" defTabSz="914400" rtl="0" eaLnBrk="1" fontAlgn="auto" latinLnBrk="0" hangingPunct="1">
                        <a:lnSpc>
                          <a:spcPts val="23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「バッテリーについて知っていること」について、</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人程度のグループに分かれてグループワーク。その後、各グループで出た意見をシェア。</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045824816"/>
                  </a:ext>
                </a:extLst>
              </a:tr>
              <a:tr h="1806367">
                <a:tc vMerge="1">
                  <a:txBody>
                    <a:bodyPr/>
                    <a:lstStyle/>
                    <a:p>
                      <a:pPr algn="ctr"/>
                      <a:endParaRPr kumimoji="1" lang="ja-JP" altLang="en-US" sz="1400" b="1" dirty="0">
                        <a:solidFill>
                          <a:schemeClr val="bg1"/>
                        </a:solidFill>
                        <a:latin typeface="Meiryo UI" panose="020B0604030504040204" pitchFamily="50" charset="-128"/>
                        <a:ea typeface="Meiryo UI" panose="020B0604030504040204" pitchFamily="50" charset="-128"/>
                      </a:endParaRPr>
                    </a:p>
                  </a:txBody>
                  <a:tcPr anchor="ctr">
                    <a:solidFill>
                      <a:schemeClr val="tx2">
                        <a:lumMod val="75000"/>
                      </a:schemeClr>
                    </a:solidFill>
                  </a:tcPr>
                </a:tc>
                <a:tc>
                  <a:txBody>
                    <a:bodyPr/>
                    <a:lstStyle/>
                    <a:p>
                      <a:pPr algn="ctr"/>
                      <a:r>
                        <a:rPr kumimoji="1" lang="en-US" altLang="ja-JP" sz="1400" b="1" dirty="0">
                          <a:solidFill>
                            <a:schemeClr val="bg1"/>
                          </a:solidFill>
                          <a:latin typeface="Meiryo UI" panose="020B0604030504040204" pitchFamily="50" charset="-128"/>
                          <a:ea typeface="Meiryo UI" panose="020B0604030504040204" pitchFamily="50" charset="-128"/>
                        </a:rPr>
                        <a:t>30</a:t>
                      </a:r>
                      <a:r>
                        <a:rPr kumimoji="1" lang="ja-JP" altLang="en-US" sz="1400" b="1" dirty="0">
                          <a:solidFill>
                            <a:schemeClr val="bg1"/>
                          </a:solidFill>
                          <a:latin typeface="Meiryo UI" panose="020B0604030504040204" pitchFamily="50" charset="-128"/>
                          <a:ea typeface="Meiryo UI" panose="020B0604030504040204" pitchFamily="50" charset="-128"/>
                        </a:rPr>
                        <a:t>分</a:t>
                      </a:r>
                    </a:p>
                  </a:txBody>
                  <a:tcPr anchor="ctr">
                    <a:solidFill>
                      <a:schemeClr val="tx2">
                        <a:lumMod val="75000"/>
                      </a:schemeClr>
                    </a:solidFill>
                  </a:tcPr>
                </a:tc>
                <a:tc>
                  <a:txBody>
                    <a:bodyPr/>
                    <a:lstStyle/>
                    <a:p>
                      <a:pPr marL="174625" marR="0" lvl="0" indent="0" algn="l" defTabSz="914400" rtl="0" eaLnBrk="1" fontAlgn="auto" latinLnBrk="0" hangingPunct="1">
                        <a:lnSpc>
                          <a:spcPts val="2300"/>
                        </a:lnSpc>
                        <a:spcBef>
                          <a:spcPts val="0"/>
                        </a:spcBef>
                        <a:spcAft>
                          <a:spcPts val="0"/>
                        </a:spcAft>
                        <a:buClrTx/>
                        <a:buSzTx/>
                        <a:buFont typeface="Arial" panose="020B0604020202020204" pitchFamily="34" charset="0"/>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テキスト教材</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章、</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章、３章の一部、４章の解説</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627063" marR="0" lvl="0" indent="-198438" algn="l" defTabSz="914400" rtl="0" eaLnBrk="1" fontAlgn="auto" latinLnBrk="0" hangingPunct="1">
                        <a:lnSpc>
                          <a:spcPts val="23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身近な</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EV</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の紹介や、関西万博の「空飛ぶクルマ」との関連など、生徒の関心を引く内容に言及。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627063" marR="0" lvl="0" indent="-198438" algn="l" defTabSz="914400" rtl="0" eaLnBrk="1" fontAlgn="auto" latinLnBrk="0" hangingPunct="1">
                        <a:lnSpc>
                          <a:spcPts val="23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県内でのセルメーカーの工場のほかバッテリー関連企業を紹介し、地元の企業がバッテリー関連事業を行っていることを紹介。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627063" marR="0" lvl="0" indent="-198438" algn="l" defTabSz="914400" rtl="0" eaLnBrk="1" fontAlgn="auto" latinLnBrk="0" hangingPunct="1">
                        <a:lnSpc>
                          <a:spcPts val="23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電池の仕組みについては化学教諭が担当し、リチウムイオン電池の将来性や次年度以降の学習とのつながりを意識して詳細に説明。</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866557819"/>
                  </a:ext>
                </a:extLst>
              </a:tr>
              <a:tr h="635505">
                <a:tc vMerge="1">
                  <a:txBody>
                    <a:bodyPr/>
                    <a:lstStyle/>
                    <a:p>
                      <a:pPr algn="ctr"/>
                      <a:endParaRPr kumimoji="1" lang="ja-JP" altLang="en-US" sz="1400" b="1" dirty="0">
                        <a:solidFill>
                          <a:schemeClr val="bg1"/>
                        </a:solidFill>
                        <a:latin typeface="Meiryo UI" panose="020B0604030504040204" pitchFamily="50" charset="-128"/>
                        <a:ea typeface="Meiryo UI" panose="020B0604030504040204" pitchFamily="50" charset="-128"/>
                      </a:endParaRPr>
                    </a:p>
                  </a:txBody>
                  <a:tcPr anchor="ctr">
                    <a:solidFill>
                      <a:schemeClr val="tx2">
                        <a:lumMod val="75000"/>
                      </a:schemeClr>
                    </a:solidFill>
                  </a:tcPr>
                </a:tc>
                <a:tc>
                  <a:txBody>
                    <a:bodyPr/>
                    <a:lstStyle/>
                    <a:p>
                      <a:pPr algn="ctr"/>
                      <a:r>
                        <a:rPr kumimoji="1" lang="en-US" altLang="ja-JP" sz="1400" b="1" dirty="0">
                          <a:solidFill>
                            <a:schemeClr val="bg1"/>
                          </a:solidFill>
                          <a:latin typeface="Meiryo UI" panose="020B0604030504040204" pitchFamily="50" charset="-128"/>
                          <a:ea typeface="Meiryo UI" panose="020B0604030504040204" pitchFamily="50" charset="-128"/>
                        </a:rPr>
                        <a:t>5</a:t>
                      </a:r>
                      <a:r>
                        <a:rPr kumimoji="1" lang="ja-JP" altLang="en-US" sz="1400" b="1" dirty="0">
                          <a:solidFill>
                            <a:schemeClr val="bg1"/>
                          </a:solidFill>
                          <a:latin typeface="Meiryo UI" panose="020B0604030504040204" pitchFamily="50" charset="-128"/>
                          <a:ea typeface="Meiryo UI" panose="020B0604030504040204" pitchFamily="50" charset="-128"/>
                        </a:rPr>
                        <a:t>分</a:t>
                      </a:r>
                    </a:p>
                  </a:txBody>
                  <a:tcPr anchor="ctr">
                    <a:solidFill>
                      <a:schemeClr val="tx2">
                        <a:lumMod val="75000"/>
                      </a:schemeClr>
                    </a:solidFill>
                  </a:tcPr>
                </a:tc>
                <a:tc>
                  <a:txBody>
                    <a:bodyPr/>
                    <a:lstStyle/>
                    <a:p>
                      <a:pPr marL="174625" marR="0" lvl="0" indent="0" algn="l" defTabSz="914400" rtl="0" eaLnBrk="1" fontAlgn="auto" latinLnBrk="0" hangingPunct="1">
                        <a:lnSpc>
                          <a:spcPts val="2300"/>
                        </a:lnSpc>
                        <a:spcBef>
                          <a:spcPts val="0"/>
                        </a:spcBef>
                        <a:spcAft>
                          <a:spcPts val="0"/>
                        </a:spcAft>
                        <a:buClrTx/>
                        <a:buSzTx/>
                        <a:buFont typeface="Arial" panose="020B0604020202020204" pitchFamily="34" charset="0"/>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まとめ</a:t>
                      </a:r>
                    </a:p>
                    <a:p>
                      <a:pPr marL="627063" marR="0" lvl="0" indent="-198438" algn="l" defTabSz="914400" rtl="0" eaLnBrk="1" fontAlgn="auto" latinLnBrk="0" hangingPunct="1">
                        <a:lnSpc>
                          <a:spcPts val="23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今回の授業が今後の学習、研究のきっかけになるよう呼びかけ。</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597044422"/>
                  </a:ext>
                </a:extLst>
              </a:tr>
            </a:tbl>
          </a:graphicData>
        </a:graphic>
      </p:graphicFrame>
      <p:grpSp>
        <p:nvGrpSpPr>
          <p:cNvPr id="4" name="グループ化 3">
            <a:extLst>
              <a:ext uri="{FF2B5EF4-FFF2-40B4-BE49-F238E27FC236}">
                <a16:creationId xmlns:a16="http://schemas.microsoft.com/office/drawing/2014/main" id="{B90D252E-9783-9D26-DBFE-92911D957E5D}"/>
              </a:ext>
            </a:extLst>
          </p:cNvPr>
          <p:cNvGrpSpPr/>
          <p:nvPr/>
        </p:nvGrpSpPr>
        <p:grpSpPr>
          <a:xfrm>
            <a:off x="226596" y="5949618"/>
            <a:ext cx="792088" cy="944169"/>
            <a:chOff x="271670" y="5931504"/>
            <a:chExt cx="792088" cy="944169"/>
          </a:xfrm>
        </p:grpSpPr>
        <p:pic>
          <p:nvPicPr>
            <p:cNvPr id="5" name="グラフィックス 4" descr="教授 男性 単色塗りつぶし">
              <a:extLst>
                <a:ext uri="{FF2B5EF4-FFF2-40B4-BE49-F238E27FC236}">
                  <a16:creationId xmlns:a16="http://schemas.microsoft.com/office/drawing/2014/main" id="{BE265F61-C73E-21DB-68BC-F4371617FF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07075" y="5931504"/>
              <a:ext cx="721278" cy="721278"/>
            </a:xfrm>
            <a:prstGeom prst="rect">
              <a:avLst/>
            </a:prstGeom>
          </p:spPr>
        </p:pic>
        <p:sp>
          <p:nvSpPr>
            <p:cNvPr id="6" name="テキスト ボックス 5">
              <a:extLst>
                <a:ext uri="{FF2B5EF4-FFF2-40B4-BE49-F238E27FC236}">
                  <a16:creationId xmlns:a16="http://schemas.microsoft.com/office/drawing/2014/main" id="{059C35C5-9CAD-4639-10C6-9BE1E5B39B2F}"/>
                </a:ext>
              </a:extLst>
            </p:cNvPr>
            <p:cNvSpPr txBox="1"/>
            <p:nvPr/>
          </p:nvSpPr>
          <p:spPr>
            <a:xfrm>
              <a:off x="271670" y="6614063"/>
              <a:ext cx="792088" cy="261610"/>
            </a:xfrm>
            <a:prstGeom prst="rect">
              <a:avLst/>
            </a:prstGeom>
            <a:noFill/>
          </p:spPr>
          <p:txBody>
            <a:bodyPr wrap="square" rtlCol="0">
              <a:spAutoFit/>
            </a:bodyPr>
            <a:lstStyle/>
            <a:p>
              <a:r>
                <a:rPr kumimoji="1" lang="ja-JP" altLang="en-US" sz="11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担当教諭</a:t>
              </a:r>
            </a:p>
          </p:txBody>
        </p:sp>
      </p:grpSp>
      <p:grpSp>
        <p:nvGrpSpPr>
          <p:cNvPr id="7" name="グループ化 6">
            <a:extLst>
              <a:ext uri="{FF2B5EF4-FFF2-40B4-BE49-F238E27FC236}">
                <a16:creationId xmlns:a16="http://schemas.microsoft.com/office/drawing/2014/main" id="{D1CCB668-326A-CDDA-1450-60B054A08205}"/>
              </a:ext>
            </a:extLst>
          </p:cNvPr>
          <p:cNvGrpSpPr/>
          <p:nvPr/>
        </p:nvGrpSpPr>
        <p:grpSpPr>
          <a:xfrm>
            <a:off x="983279" y="6061064"/>
            <a:ext cx="8649721" cy="721277"/>
            <a:chOff x="1057334" y="5804068"/>
            <a:chExt cx="8649721" cy="721277"/>
          </a:xfrm>
        </p:grpSpPr>
        <p:sp>
          <p:nvSpPr>
            <p:cNvPr id="10" name="四角形: 角を丸くする 9">
              <a:extLst>
                <a:ext uri="{FF2B5EF4-FFF2-40B4-BE49-F238E27FC236}">
                  <a16:creationId xmlns:a16="http://schemas.microsoft.com/office/drawing/2014/main" id="{17A83C26-D5B9-2D2F-F273-00E7F0D55F00}"/>
                </a:ext>
              </a:extLst>
            </p:cNvPr>
            <p:cNvSpPr/>
            <p:nvPr/>
          </p:nvSpPr>
          <p:spPr bwMode="auto">
            <a:xfrm>
              <a:off x="1281673" y="5804068"/>
              <a:ext cx="8425382" cy="721277"/>
            </a:xfrm>
            <a:prstGeom prst="roundRect">
              <a:avLst/>
            </a:prstGeom>
            <a:solidFill>
              <a:schemeClr val="accent1">
                <a:lumMod val="20000"/>
                <a:lumOff val="80000"/>
              </a:schemeClr>
            </a:solidFill>
            <a:ln w="9525">
              <a:noFill/>
              <a:miter lim="800000"/>
              <a:headEnd/>
              <a:tailEnd/>
            </a:ln>
            <a:effectLst/>
          </p:spPr>
          <p:txBody>
            <a:bodyPr wrap="none" rtlCol="0" anchor="ctr"/>
            <a:lstStyle/>
            <a:p>
              <a:pPr algn="l"/>
              <a:endParaRPr kumimoji="0" lang="ja-JP" altLang="en-US" sz="1800" dirty="0">
                <a:latin typeface="Meiryo UI" panose="020B0604030504040204" pitchFamily="50" charset="-128"/>
                <a:ea typeface="Meiryo UI" panose="020B0604030504040204" pitchFamily="50" charset="-128"/>
              </a:endParaRPr>
            </a:p>
          </p:txBody>
        </p:sp>
        <p:sp>
          <p:nvSpPr>
            <p:cNvPr id="11" name="フローチャート: 抜出し 10">
              <a:extLst>
                <a:ext uri="{FF2B5EF4-FFF2-40B4-BE49-F238E27FC236}">
                  <a16:creationId xmlns:a16="http://schemas.microsoft.com/office/drawing/2014/main" id="{19A7BC9A-20BB-2428-2D83-852467CE6F28}"/>
                </a:ext>
              </a:extLst>
            </p:cNvPr>
            <p:cNvSpPr/>
            <p:nvPr/>
          </p:nvSpPr>
          <p:spPr bwMode="auto">
            <a:xfrm rot="15413346">
              <a:off x="1156299" y="6094447"/>
              <a:ext cx="214659" cy="412590"/>
            </a:xfrm>
            <a:prstGeom prst="flowChartExtract">
              <a:avLst/>
            </a:prstGeom>
            <a:solidFill>
              <a:schemeClr val="accent1">
                <a:lumMod val="20000"/>
                <a:lumOff val="80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algn="l"/>
              <a:endParaRPr kumimoji="0" lang="ja-JP" altLang="en-US" sz="18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0DB99A4B-F76B-E6E9-518B-1D4437078DF2}"/>
                </a:ext>
              </a:extLst>
            </p:cNvPr>
            <p:cNvSpPr txBox="1"/>
            <p:nvPr/>
          </p:nvSpPr>
          <p:spPr>
            <a:xfrm>
              <a:off x="1506296" y="5860905"/>
              <a:ext cx="7976136" cy="330603"/>
            </a:xfrm>
            <a:prstGeom prst="rect">
              <a:avLst/>
            </a:prstGeom>
            <a:noFill/>
          </p:spPr>
          <p:txBody>
            <a:bodyPr wrap="square" rtlCol="0">
              <a:spAutoFit/>
            </a:bodyPr>
            <a:lstStyle/>
            <a:p>
              <a:pPr>
                <a:lnSpc>
                  <a:spcPct val="150000"/>
                </a:lnSpc>
              </a:pP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8" name="テキスト ボックス 17">
            <a:extLst>
              <a:ext uri="{FF2B5EF4-FFF2-40B4-BE49-F238E27FC236}">
                <a16:creationId xmlns:a16="http://schemas.microsoft.com/office/drawing/2014/main" id="{15EB68CC-C95F-89A7-D135-E07563999E13}"/>
              </a:ext>
            </a:extLst>
          </p:cNvPr>
          <p:cNvSpPr txBox="1"/>
          <p:nvPr/>
        </p:nvSpPr>
        <p:spPr>
          <a:xfrm>
            <a:off x="1509747" y="6186894"/>
            <a:ext cx="8010942" cy="523220"/>
          </a:xfrm>
          <a:prstGeom prst="rect">
            <a:avLst/>
          </a:prstGeom>
          <a:noFill/>
        </p:spPr>
        <p:txBody>
          <a:bodyPr wrap="square">
            <a:spAutoFit/>
          </a:bodyPr>
          <a:lstStyle/>
          <a:p>
            <a:r>
              <a:rPr lang="ja-JP" altLang="en-US" sz="1400" dirty="0"/>
              <a:t>スライドの説明は、できる限り専門知識を持つ教員が担当し、</a:t>
            </a:r>
            <a:r>
              <a:rPr lang="en-US" altLang="ja-JP" sz="1400" dirty="0"/>
              <a:t>STEAM</a:t>
            </a:r>
            <a:r>
              <a:rPr lang="ja-JP" altLang="en-US" sz="1400" dirty="0"/>
              <a:t>教育を意識しています。</a:t>
            </a:r>
            <a:endParaRPr lang="en-US" altLang="ja-JP" sz="1400" dirty="0"/>
          </a:p>
          <a:p>
            <a:r>
              <a:rPr lang="ja-JP" altLang="en-US" sz="1400" dirty="0"/>
              <a:t>また、探究活動や進路選択につながるよう、全てのスライドで関連する内容を精選しました。</a:t>
            </a:r>
          </a:p>
        </p:txBody>
      </p:sp>
    </p:spTree>
    <p:extLst>
      <p:ext uri="{BB962C8B-B14F-4D97-AF65-F5344CB8AC3E}">
        <p14:creationId xmlns:p14="http://schemas.microsoft.com/office/powerpoint/2010/main" val="2063891862"/>
      </p:ext>
    </p:extLst>
  </p:cSld>
  <p:clrMapOvr>
    <a:masterClrMapping/>
  </p:clrMapOvr>
</p:sld>
</file>

<file path=ppt/theme/theme1.xml><?xml version="1.0" encoding="utf-8"?>
<a:theme xmlns:a="http://schemas.openxmlformats.org/drawingml/2006/main" name="【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プレゼンテーション1" id="{B7D664C5-CCAF-421C-963D-506CF0AB2DB4}" vid="{F6C70EF9-1A84-446C-8597-70017663E58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9c49e02-1f67-4dfe-a4c3-50a3e68c3527">
      <Terms xmlns="http://schemas.microsoft.com/office/infopath/2007/PartnerControls"/>
    </lcf76f155ced4ddcb4097134ff3c332f>
    <TaxCatchAll xmlns="f70b8dde-0857-449c-b671-8aa13ee3a2a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749499D700D154FAC8A9B009D4A082F" ma:contentTypeVersion="12" ma:contentTypeDescription="新しいドキュメントを作成します。" ma:contentTypeScope="" ma:versionID="6612b8ff450c93e5f9a1b2353b9d9f73">
  <xsd:schema xmlns:xsd="http://www.w3.org/2001/XMLSchema" xmlns:xs="http://www.w3.org/2001/XMLSchema" xmlns:p="http://schemas.microsoft.com/office/2006/metadata/properties" xmlns:ns2="59c49e02-1f67-4dfe-a4c3-50a3e68c3527" xmlns:ns3="f70b8dde-0857-449c-b671-8aa13ee3a2a9" targetNamespace="http://schemas.microsoft.com/office/2006/metadata/properties" ma:root="true" ma:fieldsID="4d07b4327a71caaef83b4eaff5d33ad5" ns2:_="" ns3:_="">
    <xsd:import namespace="59c49e02-1f67-4dfe-a4c3-50a3e68c3527"/>
    <xsd:import namespace="f70b8dde-0857-449c-b671-8aa13ee3a2a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c49e02-1f67-4dfe-a4c3-50a3e68c35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ccb222c-2b19-4356-a7af-519d3caea90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0b8dde-0857-449c-b671-8aa13ee3a2a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c06aab6-242a-4ec8-92cd-604a001ea191}" ma:internalName="TaxCatchAll" ma:showField="CatchAllData" ma:web="f70b8dde-0857-449c-b671-8aa13ee3a2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E632B0F-EBD6-4F35-8434-6FDFF40F8CCE}">
  <ds:schemaRefs>
    <ds:schemaRef ds:uri="http://schemas.microsoft.com/office/2006/metadata/properties"/>
    <ds:schemaRef ds:uri="http://purl.org/dc/terms/"/>
    <ds:schemaRef ds:uri="f70b8dde-0857-449c-b671-8aa13ee3a2a9"/>
    <ds:schemaRef ds:uri="59c49e02-1f67-4dfe-a4c3-50a3e68c3527"/>
    <ds:schemaRef ds:uri="http://schemas.microsoft.com/office/2006/documentManagement/types"/>
    <ds:schemaRef ds:uri="http://purl.org/dc/elements/1.1/"/>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7AD226D-5F5C-4DC7-BA47-5F928BFD450F}">
  <ds:schemaRefs>
    <ds:schemaRef ds:uri="http://schemas.microsoft.com/sharepoint/v3/contenttype/forms"/>
  </ds:schemaRefs>
</ds:datastoreItem>
</file>

<file path=customXml/itemProps3.xml><?xml version="1.0" encoding="utf-8"?>
<ds:datastoreItem xmlns:ds="http://schemas.openxmlformats.org/officeDocument/2006/customXml" ds:itemID="{CF1E1D0B-2257-4212-9A98-85CD4ED830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c49e02-1f67-4dfe-a4c3-50a3e68c3527"/>
    <ds:schemaRef ds:uri="f70b8dde-0857-449c-b671-8aa13ee3a2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2</TotalTime>
  <Words>307</Words>
  <Application>Microsoft Office PowerPoint</Application>
  <PresentationFormat>A4 210 x 297 mm</PresentationFormat>
  <Paragraphs>21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メイリオ</vt:lpstr>
      <vt:lpstr>Arial</vt:lpstr>
      <vt:lpstr>Calibri</vt:lpstr>
      <vt:lpstr>Wingdings</vt:lpstr>
      <vt:lpstr>【機○・記載例なし】</vt:lpstr>
      <vt:lpstr>富岡西高等学校における授業詳細（7月11日）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中村 英幸</cp:lastModifiedBy>
  <cp:revision>4</cp:revision>
  <dcterms:created xsi:type="dcterms:W3CDTF">2024-10-23T08:32:11Z</dcterms:created>
  <dcterms:modified xsi:type="dcterms:W3CDTF">2025-01-07T01:28:42Z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0x0101002749499D700D154FAC8A9B009D4A082F</vt:lpwstr>
  </property>
  <property fmtid="{D5CDD505-2E9C-101B-9397-08002B2CF9AE}" pid="3" name="MediaServiceImageTags">
    <vt:lpwstr/>
  </property>
</Properties>
</file>