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3"/>
  </p:notesMasterIdLst>
  <p:sldIdLst>
    <p:sldId id="256" r:id="rId2"/>
    <p:sldId id="257" r:id="rId3"/>
    <p:sldId id="261" r:id="rId4"/>
    <p:sldId id="272" r:id="rId5"/>
    <p:sldId id="282" r:id="rId6"/>
    <p:sldId id="285" r:id="rId7"/>
    <p:sldId id="299" r:id="rId8"/>
    <p:sldId id="305" r:id="rId9"/>
    <p:sldId id="287" r:id="rId10"/>
    <p:sldId id="286" r:id="rId11"/>
    <p:sldId id="289" r:id="rId12"/>
    <p:sldId id="288" r:id="rId13"/>
    <p:sldId id="276" r:id="rId14"/>
    <p:sldId id="275" r:id="rId15"/>
    <p:sldId id="290" r:id="rId16"/>
    <p:sldId id="259" r:id="rId17"/>
    <p:sldId id="291" r:id="rId18"/>
    <p:sldId id="293" r:id="rId19"/>
    <p:sldId id="301" r:id="rId20"/>
    <p:sldId id="296" r:id="rId21"/>
    <p:sldId id="302" r:id="rId2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008B"/>
    <a:srgbClr val="000077"/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5" autoAdjust="0"/>
    <p:restoredTop sz="94660"/>
  </p:normalViewPr>
  <p:slideViewPr>
    <p:cSldViewPr>
      <p:cViewPr varScale="1">
        <p:scale>
          <a:sx n="75" d="100"/>
          <a:sy n="75" d="100"/>
        </p:scale>
        <p:origin x="9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B6989AA-E22C-5680-C157-A361E240FB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FE5EAE4-C5A8-9BDA-D031-C57D560C36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/>
            </a:lvl1pPr>
          </a:lstStyle>
          <a:p>
            <a:pPr>
              <a:defRPr/>
            </a:pPr>
            <a:fld id="{FE8959E8-739B-4F6D-9A03-5950654DCB6B}" type="datetimeFigureOut">
              <a:rPr lang="ja-JP" altLang="en-US"/>
              <a:pPr>
                <a:defRPr/>
              </a:pPr>
              <a:t>2024/4/2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D8F255A4-73B3-32C0-D82C-38E11DC2C5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214AD04-6D39-27EB-D7F8-9896CA3A87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04C16F-C382-FA8C-5B9B-BF6C4F3363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C7AF09-0DF3-F4DA-739D-08CFA43E78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pPr>
              <a:defRPr/>
            </a:pPr>
            <a:fld id="{C86BFBD2-EC19-47A2-8EE5-9073780886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1506226-F3AE-52FF-8E8A-C184423E318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1818DB6-48C3-43AF-2191-573911EB02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0BC8567D-E821-BCC4-60D7-DEB7C170C2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428 w 5184"/>
                  <a:gd name="T3" fmla="*/ 3159 h 3159"/>
                  <a:gd name="T4" fmla="*/ 5428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178BC336-2710-8D3C-0384-8919391BC8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6 w 556"/>
                  <a:gd name="T5" fmla="*/ 3159 h 3159"/>
                  <a:gd name="T6" fmla="*/ 58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5CB887C8-1961-BA1C-037C-DCB20146E7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4F4F69C-BFC9-1D57-646A-3D7767E6247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6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6 w 251"/>
                <a:gd name="T7" fmla="*/ 12 h 12"/>
                <a:gd name="T8" fmla="*/ 266 w 251"/>
                <a:gd name="T9" fmla="*/ 0 h 12"/>
                <a:gd name="T10" fmla="*/ 266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6C1834F6-F8F0-8AF6-AA75-DCE452FF6F9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8430 w 251"/>
                <a:gd name="T5" fmla="*/ 12 h 12"/>
                <a:gd name="T6" fmla="*/ 38430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9B879EF3-C139-73CB-C7F9-A3BCFC6517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774A6B14-C524-0B3A-33A1-9E3CAA12FA8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66C014BE-1CC0-5543-09C3-B5AF7F6842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F7620669-5D40-A96B-9BA4-7AEC3C0E7F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53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53 w 4724"/>
                  <a:gd name="T7" fmla="*/ 12 h 12"/>
                  <a:gd name="T8" fmla="*/ 4953 w 4724"/>
                  <a:gd name="T9" fmla="*/ 0 h 12"/>
                  <a:gd name="T10" fmla="*/ 4953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22D74B1-01C6-28E7-D4F0-C06DF18023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548D1193-5689-AF79-00B3-0BDB2A3081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40E057ED-4463-A9B2-3362-66443B31B9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</p:grpSp>
      <p:sp>
        <p:nvSpPr>
          <p:cNvPr id="4814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814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5004F3DB-3279-AD10-2002-CA4E5477FAF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86FF993-1E27-FC21-76AA-8F655EB4F2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BC6A7825-2DF2-89B3-3EB8-02E41E9D2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A5571-EDB5-4165-8CBB-A3B1B1CD38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587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07EF52B-29A3-6DAE-01BF-88B92B0CBA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A3F0D22-7BD6-8FD1-220F-BBB3DC10B7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630F3E7-2A62-5BDC-C3B4-AF3E40AF1F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0F7A9-EE33-4ADF-9D67-1D89FB9B1C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172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C690A40-B663-C3E7-24BA-A0669302E6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DA243A3-7B88-1359-699A-3649FCF8A1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8937927-6292-41EA-B3E4-96896C479E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4133B-7B8E-43E9-8080-78D6932079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8795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4218CA8-F0B7-BD97-CD63-B94C73D9BE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8A8CF18-98E2-B277-4A7E-CFDFAC6EC2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59D4F11-B67A-5C41-5232-8E5084C77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8785E-F904-4099-9056-4D2E2BB1DD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30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42CC59C-9698-C1C5-47D7-3CFED15E6D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9E01315-C36B-1135-9F20-890B2DAB1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61EB012-0459-C6AA-6110-29E212747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456C4-12A3-4C7C-AE42-61E6E4D416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16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EE43D86-D3E8-AC7C-C173-1F338C2719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AE6D232-3368-DF50-0928-11A3CB185D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1C84E0E-0683-5F1D-6599-85EFE50E25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0CB5E-01A5-4A9B-A4DF-0C63750AD3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605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908275CA-5F55-EAD7-59E3-366202E2B6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FD93D69-9C5C-BFF8-4F2B-96FB23D2CD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2C1E340-813E-B41E-FAAD-ABE2644745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A7EE8-F4E3-4827-AE5D-D7B657D9EF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890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C9935C1-CCD6-3476-CE3B-E04BD77302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4E660694-69B5-E2EA-52E3-1C5703341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4AC21C0B-E5A8-2284-D452-C28BFB44BB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F8317-7979-4044-B756-781919E1B6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966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5F06B1C-7A94-5D36-CF3B-2DBEA48D6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BFA96C9-9F86-2E4E-E460-6D708E151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0D1849C-7696-BB39-0586-253F3FBA89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AAE1F-D264-4A57-9FA4-ADD10F8E22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917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C1ABB7A6-8A0B-4DBE-4D8C-0BB4B34C2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1061798C-BA6A-BF1E-D6D1-293AADF386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610152C1-3210-EA08-0066-DCE443142A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017BF-AAB3-4599-BB3E-D9A0E5EC3E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798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3652363-6AFB-3C4A-E18C-9091C1825B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505EA91-2671-1953-2615-6B59DBB24A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ABD437C-F4BC-9D37-F2A8-871842481C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BDA16-3EF6-427F-BAF3-7BAB77F401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274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0CE7235-8274-8B02-F80A-B36E7EFE7D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6C106E6-9562-4BEA-5660-C0F4D58C0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F55D395-D244-6F03-5873-F037FB5D15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56E08-2AEF-4661-9E0C-470A2E66BD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846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146ECBF4-19C3-48ED-3199-12647A46635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69432A30-F7F5-5675-F2F9-EB5AAB44B8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428 w 5184"/>
                <a:gd name="T3" fmla="*/ 3159 h 3159"/>
                <a:gd name="T4" fmla="*/ 5428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304CA869-231C-43FD-01F2-8C4D92C6AC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86 w 556"/>
                <a:gd name="T5" fmla="*/ 3159 h 3159"/>
                <a:gd name="T6" fmla="*/ 58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F7171B1F-EB75-6D38-D2C7-F93D5B950A3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E1BE886E-C9CC-4F83-0504-D301FE6AB3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2E5F3A65-FA34-3640-B2EC-8BA2DA3F96A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B1941A0E-4B27-E021-CE0D-06FB24F564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53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53 w 4724"/>
                  <a:gd name="T7" fmla="*/ 12 h 12"/>
                  <a:gd name="T8" fmla="*/ 4953 w 4724"/>
                  <a:gd name="T9" fmla="*/ 0 h 12"/>
                  <a:gd name="T10" fmla="*/ 4953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A52E476B-C48C-BBB1-1CE3-2C84451641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C635164E-DC94-70B4-EBF0-D7A70CF20B2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115" name="Freeform 11">
                <a:extLst>
                  <a:ext uri="{FF2B5EF4-FFF2-40B4-BE49-F238E27FC236}">
                    <a16:creationId xmlns:a16="http://schemas.microsoft.com/office/drawing/2014/main" id="{972D46F3-1ED0-A4A3-7094-20B11D29191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A94F7BD3-7776-D975-F696-9F507C4917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8430 w 251"/>
                  <a:gd name="T5" fmla="*/ 12 h 12"/>
                  <a:gd name="T6" fmla="*/ 38430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D67C98B8-CA60-6CBD-7B83-D3B96962C0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66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66 w 251"/>
                  <a:gd name="T7" fmla="*/ 12 h 12"/>
                  <a:gd name="T8" fmla="*/ 266 w 251"/>
                  <a:gd name="T9" fmla="*/ 0 h 12"/>
                  <a:gd name="T10" fmla="*/ 266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118" name="Freeform 14">
                <a:extLst>
                  <a:ext uri="{FF2B5EF4-FFF2-40B4-BE49-F238E27FC236}">
                    <a16:creationId xmlns:a16="http://schemas.microsoft.com/office/drawing/2014/main" id="{147A3C92-DDC5-58FD-546D-A48EDC832EE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</p:grpSp>
      <p:sp>
        <p:nvSpPr>
          <p:cNvPr id="47119" name="Rectangle 15">
            <a:extLst>
              <a:ext uri="{FF2B5EF4-FFF2-40B4-BE49-F238E27FC236}">
                <a16:creationId xmlns:a16="http://schemas.microsoft.com/office/drawing/2014/main" id="{ACC0D7E0-83FE-D721-87DA-C8DB0C97F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7120" name="Rectangle 16">
            <a:extLst>
              <a:ext uri="{FF2B5EF4-FFF2-40B4-BE49-F238E27FC236}">
                <a16:creationId xmlns:a16="http://schemas.microsoft.com/office/drawing/2014/main" id="{44110300-A083-D1AC-CBFA-0673FF6C4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7121" name="Rectangle 17">
            <a:extLst>
              <a:ext uri="{FF2B5EF4-FFF2-40B4-BE49-F238E27FC236}">
                <a16:creationId xmlns:a16="http://schemas.microsoft.com/office/drawing/2014/main" id="{8E0FD2F9-85B5-A7DF-DC97-4520772E9C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7122" name="Rectangle 18">
            <a:extLst>
              <a:ext uri="{FF2B5EF4-FFF2-40B4-BE49-F238E27FC236}">
                <a16:creationId xmlns:a16="http://schemas.microsoft.com/office/drawing/2014/main" id="{3A48B530-DD84-D228-23D2-2A1F20E70A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7123" name="Rectangle 19">
            <a:extLst>
              <a:ext uri="{FF2B5EF4-FFF2-40B4-BE49-F238E27FC236}">
                <a16:creationId xmlns:a16="http://schemas.microsoft.com/office/drawing/2014/main" id="{BB2B3C3E-4E5E-4ACE-D19B-3CED7022AA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88DBFB28-EAD9-4F55-ACAF-7FB76F88CC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4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  <p:sldLayoutId id="21474840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542B1C-F37B-F1C6-408B-D23B19F69C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06450" y="279400"/>
            <a:ext cx="4392613" cy="881063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ＳＳ２</a:t>
            </a:r>
            <a:r>
              <a:rPr lang="en-US" altLang="ja-JP" dirty="0"/>
              <a:t>(</a:t>
            </a:r>
            <a:r>
              <a:rPr lang="ja-JP" altLang="en-US" dirty="0"/>
              <a:t>物理分野</a:t>
            </a:r>
            <a:r>
              <a:rPr lang="en-US" altLang="ja-JP" dirty="0"/>
              <a:t>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1DAC39A-A7BC-A05F-09BD-8DFD0F4496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98500" y="5084763"/>
            <a:ext cx="7745413" cy="9350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/>
              <a:t>徳島県立富岡西高等学校</a:t>
            </a:r>
            <a:endParaRPr lang="en-US" altLang="ja-JP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12</a:t>
            </a:r>
            <a:r>
              <a:rPr lang="ja-JP" altLang="en-US" dirty="0"/>
              <a:t>月</a:t>
            </a:r>
            <a:r>
              <a:rPr lang="en-US" altLang="ja-JP" dirty="0"/>
              <a:t>13</a:t>
            </a:r>
            <a:r>
              <a:rPr lang="ja-JP" altLang="en-US" dirty="0"/>
              <a:t>日</a:t>
            </a:r>
            <a:r>
              <a:rPr lang="en-US" altLang="ja-JP" dirty="0"/>
              <a:t>(</a:t>
            </a:r>
            <a:r>
              <a:rPr lang="ja-JP" altLang="en-US" dirty="0"/>
              <a:t>水</a:t>
            </a:r>
            <a:r>
              <a:rPr lang="en-US" altLang="ja-JP" dirty="0"/>
              <a:t>)</a:t>
            </a:r>
            <a:r>
              <a:rPr lang="ja-JP" altLang="en-US" dirty="0"/>
              <a:t>　</a:t>
            </a:r>
            <a:r>
              <a:rPr lang="en-US" altLang="ja-JP" dirty="0"/>
              <a:t>5</a:t>
            </a:r>
            <a:r>
              <a:rPr lang="ja-JP" altLang="en-US" dirty="0"/>
              <a:t>限</a:t>
            </a:r>
            <a:endParaRPr lang="en-US" altLang="ja-JP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E813952-2ED6-5C24-E689-13A2E986F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7338"/>
            <a:ext cx="9396413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kumimoji="1" lang="en-US" altLang="ja-JP" sz="5400" kern="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『</a:t>
            </a:r>
            <a:r>
              <a:rPr kumimoji="1" lang="ja-JP" altLang="en-US" sz="5400" kern="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霧箱によるアルファ線の観察</a:t>
            </a:r>
            <a:r>
              <a:rPr kumimoji="1" lang="en-US" altLang="ja-JP" sz="5400" kern="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』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Observation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of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alpha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rays using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a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cloud</a:t>
            </a: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chamber</a:t>
            </a:r>
            <a:endParaRPr kumimoji="1" lang="en-US" altLang="ja-JP" sz="48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E7AE3-0E26-6D3C-3D5A-6DE93C349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88" y="46038"/>
            <a:ext cx="9145588" cy="1431925"/>
          </a:xfrm>
        </p:spPr>
        <p:txBody>
          <a:bodyPr/>
          <a:lstStyle/>
          <a:p>
            <a:pPr>
              <a:defRPr/>
            </a:pPr>
            <a:r>
              <a:rPr lang="ja-JP" altLang="en-US" dirty="0"/>
              <a:t>霧箱内の様子は？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9D7E8C-E884-878B-BF57-72A65D490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88" y="1773238"/>
            <a:ext cx="8569325" cy="5038725"/>
          </a:xfrm>
        </p:spPr>
        <p:txBody>
          <a:bodyPr/>
          <a:lstStyle/>
          <a:p>
            <a:pPr>
              <a:defRPr/>
            </a:pPr>
            <a:r>
              <a:rPr lang="ja-JP" altLang="en-US" sz="5400" dirty="0"/>
              <a:t>見えている時間は？</a:t>
            </a:r>
            <a:endParaRPr lang="en-US" altLang="ja-JP" sz="5400" dirty="0"/>
          </a:p>
          <a:p>
            <a:pPr>
              <a:defRPr/>
            </a:pPr>
            <a:r>
              <a:rPr lang="ja-JP" altLang="en-US" sz="5400" dirty="0"/>
              <a:t>何色？光る？</a:t>
            </a:r>
            <a:endParaRPr lang="en-US" altLang="ja-JP" sz="5400" dirty="0"/>
          </a:p>
          <a:p>
            <a:pPr>
              <a:defRPr/>
            </a:pPr>
            <a:r>
              <a:rPr lang="ja-JP" altLang="en-US" sz="5400" dirty="0"/>
              <a:t>どんな音？</a:t>
            </a:r>
            <a:endParaRPr lang="en-US" altLang="ja-JP" sz="5400" dirty="0"/>
          </a:p>
          <a:p>
            <a:pPr>
              <a:defRPr/>
            </a:pPr>
            <a:r>
              <a:rPr lang="ja-JP" altLang="en-US" sz="5400" dirty="0"/>
              <a:t>どんな形？長さは？</a:t>
            </a:r>
            <a:endParaRPr lang="en-US" altLang="ja-JP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8E177B-C786-92C7-ECB4-9259A2486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3"/>
            <a:ext cx="9144000" cy="1944687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rgbClr val="FFFF00"/>
                </a:solidFill>
              </a:rPr>
              <a:t>アルファ線の飛程から速度を求める方法を考えてみよう！</a:t>
            </a:r>
            <a:br>
              <a:rPr lang="en-US" altLang="ja-JP" dirty="0">
                <a:solidFill>
                  <a:srgbClr val="FFFF00"/>
                </a:solidFill>
              </a:rPr>
            </a:br>
            <a:endParaRPr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6880D3-9EE3-552E-629C-0515D8ED08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88" y="1844675"/>
            <a:ext cx="7969250" cy="4114800"/>
          </a:xfrm>
        </p:spPr>
        <p:txBody>
          <a:bodyPr/>
          <a:lstStyle/>
          <a:p>
            <a:pPr>
              <a:defRPr/>
            </a:pPr>
            <a:r>
              <a:rPr lang="ja-JP" altLang="en-US" sz="5400" dirty="0"/>
              <a:t>速度の求め方は？</a:t>
            </a:r>
            <a:endParaRPr lang="en-US" altLang="ja-JP" sz="54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　　　　　</a:t>
            </a:r>
            <a:r>
              <a:rPr lang="en-US" altLang="ja-JP" sz="5400" dirty="0"/>
              <a:t>(</a:t>
            </a:r>
            <a:r>
              <a:rPr lang="ja-JP" altLang="en-US" sz="5400" dirty="0"/>
              <a:t>①　　　　　　</a:t>
            </a:r>
            <a:r>
              <a:rPr lang="en-US" altLang="ja-JP" sz="5400" dirty="0"/>
              <a:t>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速度＝　</a:t>
            </a:r>
            <a:r>
              <a:rPr lang="ja-JP" altLang="en-US" sz="5400" u="sng" dirty="0"/>
              <a:t>　</a:t>
            </a:r>
            <a:endParaRPr lang="en-US" altLang="ja-JP" sz="5400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　　　　　</a:t>
            </a:r>
            <a:r>
              <a:rPr lang="en-US" altLang="ja-JP" sz="5400" dirty="0"/>
              <a:t>(</a:t>
            </a:r>
            <a:r>
              <a:rPr lang="ja-JP" altLang="en-US" sz="5400" dirty="0"/>
              <a:t>②　　　　　　</a:t>
            </a:r>
            <a:r>
              <a:rPr lang="en-US" altLang="ja-JP" sz="5400" dirty="0"/>
              <a:t>)</a:t>
            </a:r>
            <a:r>
              <a:rPr lang="ja-JP" altLang="en-US" sz="5400" u="sng" dirty="0"/>
              <a:t>　　　　　　　　</a:t>
            </a:r>
            <a:endParaRPr lang="en-US" altLang="ja-JP" sz="5400" u="sng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DB4BAC5-5EB7-07E6-F0B3-A8526E60021B}"/>
              </a:ext>
            </a:extLst>
          </p:cNvPr>
          <p:cNvCxnSpPr/>
          <p:nvPr/>
        </p:nvCxnSpPr>
        <p:spPr bwMode="auto">
          <a:xfrm>
            <a:off x="3708400" y="4508500"/>
            <a:ext cx="4176713" cy="0"/>
          </a:xfrm>
          <a:prstGeom prst="line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9C876-2979-011E-789A-630C5BECE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4813"/>
            <a:ext cx="7543800" cy="1431925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rgbClr val="FFFF00"/>
                </a:solidFill>
              </a:rPr>
              <a:t>アルファ線の飛程から速度を求める方法を考えてみよう！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56F7C0-97FE-C805-77DC-4912B79BF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7969250" cy="4114800"/>
          </a:xfrm>
        </p:spPr>
        <p:txBody>
          <a:bodyPr/>
          <a:lstStyle/>
          <a:p>
            <a:pPr>
              <a:defRPr/>
            </a:pPr>
            <a:r>
              <a:rPr lang="ja-JP" altLang="en-US" sz="5400" dirty="0"/>
              <a:t>速度の求め方は？</a:t>
            </a:r>
            <a:endParaRPr lang="en-US" altLang="ja-JP" sz="54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　　　　　</a:t>
            </a:r>
            <a:r>
              <a:rPr lang="en-US" altLang="ja-JP" sz="5400" dirty="0"/>
              <a:t>(</a:t>
            </a:r>
            <a:r>
              <a:rPr lang="ja-JP" altLang="en-US" sz="5400" dirty="0"/>
              <a:t>①</a:t>
            </a:r>
            <a:r>
              <a:rPr lang="ja-JP" altLang="en-US" sz="5400" dirty="0">
                <a:solidFill>
                  <a:srgbClr val="FFFF00"/>
                </a:solidFill>
              </a:rPr>
              <a:t>移動距離</a:t>
            </a:r>
            <a:r>
              <a:rPr lang="en-US" altLang="ja-JP" sz="5400" dirty="0"/>
              <a:t>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速度＝　</a:t>
            </a:r>
            <a:r>
              <a:rPr lang="ja-JP" altLang="en-US" sz="5400" u="sng" dirty="0"/>
              <a:t>　</a:t>
            </a:r>
            <a:endParaRPr lang="en-US" altLang="ja-JP" sz="5400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　　　　　</a:t>
            </a:r>
            <a:r>
              <a:rPr lang="en-US" altLang="ja-JP" sz="5400" dirty="0"/>
              <a:t>(</a:t>
            </a:r>
            <a:r>
              <a:rPr lang="ja-JP" altLang="en-US" sz="5400" dirty="0"/>
              <a:t>②</a:t>
            </a:r>
            <a:r>
              <a:rPr lang="ja-JP" altLang="en-US" sz="5400" dirty="0">
                <a:solidFill>
                  <a:srgbClr val="FFFF00"/>
                </a:solidFill>
              </a:rPr>
              <a:t>移動時間</a:t>
            </a:r>
            <a:r>
              <a:rPr lang="en-US" altLang="ja-JP" sz="5400" dirty="0"/>
              <a:t>)</a:t>
            </a:r>
            <a:r>
              <a:rPr lang="ja-JP" altLang="en-US" sz="5400" u="sng" dirty="0"/>
              <a:t>　　　　　　　　</a:t>
            </a:r>
            <a:endParaRPr lang="en-US" altLang="ja-JP" sz="5400" u="sng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F93DCC7-B781-015A-FA49-2263839A518E}"/>
              </a:ext>
            </a:extLst>
          </p:cNvPr>
          <p:cNvCxnSpPr/>
          <p:nvPr/>
        </p:nvCxnSpPr>
        <p:spPr bwMode="auto">
          <a:xfrm>
            <a:off x="3708400" y="4508500"/>
            <a:ext cx="4176713" cy="0"/>
          </a:xfrm>
          <a:prstGeom prst="line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FC777A-C5A1-38B2-10B7-370C39F9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7969250" cy="1431925"/>
          </a:xfrm>
        </p:spPr>
        <p:txBody>
          <a:bodyPr/>
          <a:lstStyle/>
          <a:p>
            <a:pPr>
              <a:defRPr/>
            </a:pPr>
            <a:r>
              <a:rPr lang="ja-JP" altLang="en-US" sz="5400" dirty="0">
                <a:solidFill>
                  <a:srgbClr val="FFFF00"/>
                </a:solidFill>
              </a:rPr>
              <a:t>測定方法を考えてみよう！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CDB76A-E3E6-AC27-E135-570199B04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7969250" cy="46164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①移動距離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　○○を使って・・・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②移動時間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　○○○で計測・・・</a:t>
            </a:r>
            <a:endParaRPr lang="en-US" altLang="ja-JP" sz="6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C2659-F822-5139-C58F-BBA1B4AF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発表準備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C8346C-2F7E-DA73-4EFB-2B8C28914E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7969250" cy="44005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800" dirty="0"/>
              <a:t>①発表者・記録者・司会者</a:t>
            </a:r>
            <a:endParaRPr lang="en-US" altLang="ja-JP" sz="4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800" dirty="0"/>
              <a:t>　を決める。</a:t>
            </a:r>
            <a:endParaRPr lang="en-US" altLang="ja-JP" sz="4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800" dirty="0"/>
              <a:t>②班で話し合う。</a:t>
            </a:r>
            <a:endParaRPr lang="en-US" altLang="ja-JP" sz="4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800" dirty="0"/>
              <a:t>③いろいろな経験をふまえて</a:t>
            </a:r>
            <a:endParaRPr lang="en-US" altLang="ja-JP" sz="4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800" dirty="0"/>
              <a:t>　考えてみよう！　</a:t>
            </a:r>
            <a:endParaRPr lang="en-US" altLang="ja-JP" sz="4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B1013-796F-FD4F-1EB6-8FEEBCDAF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4800"/>
            <a:ext cx="7969250" cy="1431925"/>
          </a:xfrm>
        </p:spPr>
        <p:txBody>
          <a:bodyPr/>
          <a:lstStyle/>
          <a:p>
            <a:pPr>
              <a:defRPr/>
            </a:pPr>
            <a:r>
              <a:rPr lang="ja-JP" altLang="en-US" sz="5400" dirty="0">
                <a:solidFill>
                  <a:srgbClr val="FFFF00"/>
                </a:solidFill>
              </a:rPr>
              <a:t>各班の発表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8FBC73-F0BE-AB99-3311-E63999F38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7969250" cy="46164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①移動距離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　○○を使って・・・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②移動時間</a:t>
            </a:r>
            <a:endParaRPr lang="en-US" altLang="ja-JP" sz="6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6000" dirty="0"/>
              <a:t>　○○○で計測・・・</a:t>
            </a:r>
            <a:endParaRPr lang="en-US" altLang="ja-JP" sz="6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D746B2E-8340-9519-DD63-E2215D308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ja-JP" altLang="en-US" dirty="0"/>
              <a:t>考察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8A9C4D0-C186-12E7-C9E5-9421DF885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604250" cy="4327525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5400" dirty="0">
                <a:solidFill>
                  <a:srgbClr val="FFFF00"/>
                </a:solidFill>
              </a:rPr>
              <a:t>速度＝移動距離</a:t>
            </a:r>
            <a:r>
              <a:rPr lang="en-US" altLang="ja-JP" sz="5400" dirty="0">
                <a:solidFill>
                  <a:srgbClr val="FFFF00"/>
                </a:solidFill>
              </a:rPr>
              <a:t>÷</a:t>
            </a:r>
            <a:r>
              <a:rPr lang="ja-JP" altLang="en-US" sz="5400" dirty="0">
                <a:solidFill>
                  <a:srgbClr val="FFFF00"/>
                </a:solidFill>
              </a:rPr>
              <a:t>移動時間</a:t>
            </a:r>
            <a:endParaRPr lang="en-US" altLang="ja-JP" sz="5400" dirty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この方法で、正確な速度を</a:t>
            </a:r>
            <a:endParaRPr lang="en-US" altLang="ja-JP" sz="5400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求めることができるのか？</a:t>
            </a:r>
            <a:endParaRPr lang="ja-JP" alt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4323E6-0877-AAC0-181A-6D078A818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ja-JP" altLang="en-US" sz="4800" dirty="0">
                <a:solidFill>
                  <a:srgbClr val="FFFF00"/>
                </a:solidFill>
              </a:rPr>
              <a:t>アルファ線の飛程から</a:t>
            </a:r>
            <a:br>
              <a:rPr lang="en-US" altLang="ja-JP" sz="4800" dirty="0">
                <a:solidFill>
                  <a:srgbClr val="FFFF00"/>
                </a:solidFill>
              </a:rPr>
            </a:br>
            <a:r>
              <a:rPr lang="ja-JP" altLang="en-US" sz="4800" dirty="0">
                <a:solidFill>
                  <a:srgbClr val="FFFF00"/>
                </a:solidFill>
              </a:rPr>
              <a:t>速度を求める方法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52C5732A-0AF6-E18B-A01C-0C4E6EA47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989138"/>
            <a:ext cx="8964612" cy="44640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①アルファ線のエネルギー</a:t>
            </a:r>
            <a:r>
              <a:rPr lang="en-US" altLang="ja-JP" sz="4000" dirty="0"/>
              <a:t>(E)</a:t>
            </a:r>
            <a:r>
              <a:rPr lang="ja-JP" altLang="en-US" sz="4000" dirty="0"/>
              <a:t>と</a:t>
            </a:r>
            <a:endParaRPr lang="en-US" altLang="ja-JP" sz="4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　　飛程</a:t>
            </a:r>
            <a:r>
              <a:rPr lang="en-US" altLang="ja-JP" sz="4000" dirty="0"/>
              <a:t>(R)</a:t>
            </a:r>
            <a:r>
              <a:rPr lang="ja-JP" altLang="en-US" sz="4000" dirty="0"/>
              <a:t>の関係</a:t>
            </a:r>
            <a:endParaRPr lang="en-US" altLang="ja-JP" sz="4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400" dirty="0">
                <a:solidFill>
                  <a:srgbClr val="FFFF00"/>
                </a:solidFill>
              </a:rPr>
              <a:t>　 </a:t>
            </a:r>
            <a:r>
              <a:rPr lang="en-US" altLang="ja-JP" sz="4400" dirty="0">
                <a:solidFill>
                  <a:srgbClr val="FFFF00"/>
                </a:solidFill>
              </a:rPr>
              <a:t>R</a:t>
            </a:r>
            <a:r>
              <a:rPr lang="ja-JP" altLang="en-US" sz="4400" dirty="0">
                <a:solidFill>
                  <a:srgbClr val="FFFF00"/>
                </a:solidFill>
              </a:rPr>
              <a:t>＝</a:t>
            </a:r>
            <a:r>
              <a:rPr lang="en-US" altLang="ja-JP" sz="4400" dirty="0">
                <a:solidFill>
                  <a:srgbClr val="FFFF00"/>
                </a:solidFill>
              </a:rPr>
              <a:t>0.318E </a:t>
            </a:r>
            <a:r>
              <a:rPr lang="en-US" altLang="ja-JP" sz="4400" baseline="30000" dirty="0">
                <a:solidFill>
                  <a:srgbClr val="FFFF00"/>
                </a:solidFill>
              </a:rPr>
              <a:t>3/2</a:t>
            </a:r>
            <a:r>
              <a:rPr lang="ja-JP" altLang="en-US" sz="4400" dirty="0" err="1">
                <a:solidFill>
                  <a:srgbClr val="FFFF00"/>
                </a:solidFill>
              </a:rPr>
              <a:t>，</a:t>
            </a:r>
            <a:r>
              <a:rPr lang="en-US" altLang="ja-JP" sz="4400" dirty="0">
                <a:solidFill>
                  <a:srgbClr val="FFFF00"/>
                </a:solidFill>
              </a:rPr>
              <a:t>E</a:t>
            </a:r>
            <a:r>
              <a:rPr lang="ja-JP" altLang="en-US" sz="4400" dirty="0">
                <a:solidFill>
                  <a:srgbClr val="FFFF00"/>
                </a:solidFill>
              </a:rPr>
              <a:t>＝</a:t>
            </a:r>
            <a:r>
              <a:rPr lang="en-US" altLang="ja-JP" sz="4400" dirty="0">
                <a:solidFill>
                  <a:srgbClr val="FFFF00"/>
                </a:solidFill>
              </a:rPr>
              <a:t>2.146R </a:t>
            </a:r>
            <a:r>
              <a:rPr lang="en-US" altLang="ja-JP" sz="4400" baseline="30000" dirty="0">
                <a:solidFill>
                  <a:srgbClr val="FFFF00"/>
                </a:solidFill>
              </a:rPr>
              <a:t>2/3</a:t>
            </a:r>
            <a:r>
              <a:rPr lang="ja-JP" altLang="en-US" sz="4400" dirty="0">
                <a:solidFill>
                  <a:srgbClr val="FFFF00"/>
                </a:solidFill>
              </a:rPr>
              <a:t>　</a:t>
            </a:r>
            <a:endParaRPr lang="en-US" altLang="ja-JP" sz="4400" baseline="30000" dirty="0">
              <a:solidFill>
                <a:srgbClr val="FFFF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②</a:t>
            </a:r>
            <a:r>
              <a:rPr lang="ja-JP" altLang="en-US" sz="4000" dirty="0">
                <a:solidFill>
                  <a:srgbClr val="FFFFFF"/>
                </a:solidFill>
              </a:rPr>
              <a:t>運動エネルギー　</a:t>
            </a:r>
            <a:r>
              <a:rPr lang="en-US" altLang="ja-JP" sz="4400" dirty="0">
                <a:solidFill>
                  <a:srgbClr val="FFFF00"/>
                </a:solidFill>
              </a:rPr>
              <a:t>E</a:t>
            </a:r>
            <a:r>
              <a:rPr lang="ja-JP" altLang="en-US" sz="4400" dirty="0">
                <a:solidFill>
                  <a:srgbClr val="FFFF00"/>
                </a:solidFill>
              </a:rPr>
              <a:t>＝</a:t>
            </a:r>
            <a:r>
              <a:rPr lang="en-US" altLang="ja-JP" sz="4400" dirty="0">
                <a:solidFill>
                  <a:srgbClr val="FFFF00"/>
                </a:solidFill>
              </a:rPr>
              <a:t>(1/2)mv</a:t>
            </a:r>
            <a:r>
              <a:rPr lang="en-US" altLang="ja-JP" sz="4400" baseline="30000" dirty="0">
                <a:solidFill>
                  <a:srgbClr val="FFFF00"/>
                </a:solidFill>
              </a:rPr>
              <a:t>2</a:t>
            </a:r>
            <a:r>
              <a:rPr lang="ja-JP" altLang="en-US" sz="4400" dirty="0">
                <a:solidFill>
                  <a:srgbClr val="FFFFFF"/>
                </a:solidFill>
              </a:rPr>
              <a:t>　</a:t>
            </a:r>
            <a:endParaRPr lang="en-US" altLang="ja-JP" sz="4400" dirty="0">
              <a:solidFill>
                <a:srgbClr val="FFFFFF"/>
              </a:solidFill>
            </a:endParaRPr>
          </a:p>
          <a:p>
            <a:pPr marL="0" indent="0">
              <a:buClr>
                <a:srgbClr val="FFFFCC"/>
              </a:buClr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FFFF"/>
                </a:solidFill>
              </a:rPr>
              <a:t>③アルファ粒子の質量</a:t>
            </a:r>
            <a:r>
              <a:rPr lang="en-US" altLang="ja-JP" sz="4000" dirty="0">
                <a:solidFill>
                  <a:srgbClr val="FFFF00"/>
                </a:solidFill>
              </a:rPr>
              <a:t>m</a:t>
            </a:r>
            <a:r>
              <a:rPr lang="ja-JP" altLang="en-US" sz="4000" dirty="0">
                <a:solidFill>
                  <a:srgbClr val="FFFF00"/>
                </a:solidFill>
              </a:rPr>
              <a:t>＝</a:t>
            </a:r>
            <a:r>
              <a:rPr lang="en-US" altLang="ja-JP" sz="4000" dirty="0">
                <a:solidFill>
                  <a:srgbClr val="FFFF00"/>
                </a:solidFill>
              </a:rPr>
              <a:t>4.0015u</a:t>
            </a:r>
          </a:p>
          <a:p>
            <a:pPr marL="0" indent="0">
              <a:buClr>
                <a:srgbClr val="FFFFCC"/>
              </a:buClr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FF00"/>
                </a:solidFill>
              </a:rPr>
              <a:t>　　　　　　　　　　</a:t>
            </a:r>
            <a:r>
              <a:rPr lang="en-US" altLang="ja-JP" sz="4000" dirty="0">
                <a:solidFill>
                  <a:srgbClr val="FFFF00"/>
                </a:solidFill>
              </a:rPr>
              <a:t>(u</a:t>
            </a:r>
            <a:r>
              <a:rPr lang="ja-JP" altLang="en-US" sz="4000" dirty="0">
                <a:solidFill>
                  <a:srgbClr val="FFFF00"/>
                </a:solidFill>
              </a:rPr>
              <a:t>＝</a:t>
            </a:r>
            <a:r>
              <a:rPr lang="en-US" altLang="ja-JP" sz="4000" dirty="0">
                <a:solidFill>
                  <a:srgbClr val="FFFF00"/>
                </a:solidFill>
              </a:rPr>
              <a:t>1.661×10</a:t>
            </a:r>
            <a:r>
              <a:rPr lang="en-US" altLang="ja-JP" sz="4000" baseline="30000" dirty="0">
                <a:solidFill>
                  <a:srgbClr val="FFFF00"/>
                </a:solidFill>
              </a:rPr>
              <a:t>-27</a:t>
            </a:r>
            <a:r>
              <a:rPr lang="en-US" altLang="ja-JP" sz="4000" dirty="0">
                <a:solidFill>
                  <a:srgbClr val="FFFF00"/>
                </a:solidFill>
              </a:rPr>
              <a:t> [kg] 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ja-JP" sz="4000" dirty="0">
              <a:solidFill>
                <a:srgbClr val="FFFFFF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ja-JP" sz="4000" dirty="0">
              <a:solidFill>
                <a:srgbClr val="FFFFFF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baseline="30000" dirty="0"/>
              <a:t>　　</a:t>
            </a:r>
            <a:endParaRPr lang="en-US" altLang="ja-JP" sz="4000" baseline="30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8FC46-17EC-C39B-9E1B-C32C13D6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ja-JP" altLang="en-US" sz="4800" dirty="0">
                <a:solidFill>
                  <a:srgbClr val="FFFF00"/>
                </a:solidFill>
              </a:rPr>
              <a:t>アルファ線の飛程から</a:t>
            </a:r>
            <a:br>
              <a:rPr lang="en-US" altLang="ja-JP" sz="4800" dirty="0">
                <a:solidFill>
                  <a:srgbClr val="FFFF00"/>
                </a:solidFill>
              </a:rPr>
            </a:br>
            <a:r>
              <a:rPr lang="ja-JP" altLang="en-US" sz="4800" dirty="0">
                <a:solidFill>
                  <a:srgbClr val="FFFF00"/>
                </a:solidFill>
              </a:rPr>
              <a:t>速度を求める方法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54F66E5-F158-A2AB-79B6-F49B3F600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989138"/>
            <a:ext cx="8964612" cy="44640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①，②，③より</a:t>
            </a:r>
            <a:endParaRPr lang="en-US" altLang="ja-JP" sz="4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ja-JP" sz="4800" b="1" dirty="0">
                <a:solidFill>
                  <a:srgbClr val="FFFF00"/>
                </a:solidFill>
              </a:rPr>
              <a:t>V</a:t>
            </a:r>
            <a:r>
              <a:rPr lang="ja-JP" altLang="en-US" sz="4800" b="1" dirty="0">
                <a:solidFill>
                  <a:srgbClr val="FFFF00"/>
                </a:solidFill>
              </a:rPr>
              <a:t>＝</a:t>
            </a:r>
            <a:r>
              <a:rPr lang="en-US" altLang="ja-JP" sz="4800" b="1" dirty="0">
                <a:solidFill>
                  <a:srgbClr val="FFFF00"/>
                </a:solidFill>
              </a:rPr>
              <a:t>(2E/m)</a:t>
            </a:r>
            <a:r>
              <a:rPr lang="en-US" altLang="ja-JP" sz="4800" b="1" baseline="30000" dirty="0">
                <a:solidFill>
                  <a:srgbClr val="FFFF00"/>
                </a:solidFill>
              </a:rPr>
              <a:t>1/2</a:t>
            </a:r>
            <a:r>
              <a:rPr lang="ja-JP" altLang="en-US" sz="4000" baseline="30000" dirty="0"/>
              <a:t>　</a:t>
            </a:r>
            <a:endParaRPr lang="en-US" altLang="ja-JP" sz="4000" baseline="30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ja-JP" sz="4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※</a:t>
            </a:r>
            <a:r>
              <a:rPr lang="ja-JP" altLang="en-US" sz="4000" dirty="0"/>
              <a:t>飛程</a:t>
            </a:r>
            <a:r>
              <a:rPr lang="en-US" altLang="ja-JP" sz="4000" dirty="0"/>
              <a:t>5[cm]</a:t>
            </a:r>
            <a:r>
              <a:rPr lang="ja-JP" altLang="en-US" sz="4000" dirty="0"/>
              <a:t>のアルファ線の速度は？</a:t>
            </a:r>
            <a:endParaRPr lang="en-US" altLang="ja-JP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CA445F-4879-0EFE-CB97-8DF7AB69D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ja-JP" altLang="en-US" sz="4800" dirty="0">
                <a:solidFill>
                  <a:srgbClr val="FFFF00"/>
                </a:solidFill>
              </a:rPr>
              <a:t>アルファ線の飛程から</a:t>
            </a:r>
            <a:br>
              <a:rPr lang="en-US" altLang="ja-JP" sz="4800" dirty="0">
                <a:solidFill>
                  <a:srgbClr val="FFFF00"/>
                </a:solidFill>
              </a:rPr>
            </a:br>
            <a:r>
              <a:rPr lang="ja-JP" altLang="en-US" sz="4800" dirty="0">
                <a:solidFill>
                  <a:srgbClr val="FFFF00"/>
                </a:solidFill>
              </a:rPr>
              <a:t>速度を求める方法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5A18D8F-DA61-D2BE-AF5C-46309E427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388" y="1989138"/>
            <a:ext cx="8964612" cy="44640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①，②，③より</a:t>
            </a:r>
            <a:endParaRPr lang="en-US" altLang="ja-JP" sz="4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ja-JP" sz="4800" b="1" dirty="0">
                <a:solidFill>
                  <a:srgbClr val="FFFF00"/>
                </a:solidFill>
              </a:rPr>
              <a:t>V</a:t>
            </a:r>
            <a:r>
              <a:rPr lang="ja-JP" altLang="en-US" sz="4800" b="1" dirty="0">
                <a:solidFill>
                  <a:srgbClr val="FFFF00"/>
                </a:solidFill>
              </a:rPr>
              <a:t>＝</a:t>
            </a:r>
            <a:r>
              <a:rPr lang="en-US" altLang="ja-JP" sz="4800" b="1" dirty="0">
                <a:solidFill>
                  <a:srgbClr val="FFFF00"/>
                </a:solidFill>
              </a:rPr>
              <a:t>(2E/m)</a:t>
            </a:r>
            <a:r>
              <a:rPr lang="en-US" altLang="ja-JP" sz="4800" b="1" baseline="30000" dirty="0">
                <a:solidFill>
                  <a:srgbClr val="FFFF00"/>
                </a:solidFill>
              </a:rPr>
              <a:t>1/2</a:t>
            </a:r>
            <a:r>
              <a:rPr lang="ja-JP" altLang="en-US" sz="4000" baseline="30000" dirty="0"/>
              <a:t>　</a:t>
            </a:r>
            <a:endParaRPr lang="en-US" altLang="ja-JP" sz="4000" baseline="30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ja-JP" sz="4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※</a:t>
            </a:r>
            <a:r>
              <a:rPr lang="ja-JP" altLang="en-US" sz="4000" dirty="0"/>
              <a:t>飛程</a:t>
            </a:r>
            <a:r>
              <a:rPr lang="en-US" altLang="ja-JP" sz="4000" dirty="0"/>
              <a:t>5[cm]</a:t>
            </a:r>
            <a:r>
              <a:rPr lang="ja-JP" altLang="en-US" sz="4000" dirty="0"/>
              <a:t>のアルファ線の速度は？</a:t>
            </a:r>
            <a:endParaRPr lang="en-US" altLang="ja-JP" sz="4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ja-JP" sz="4400" b="1" dirty="0">
                <a:solidFill>
                  <a:srgbClr val="FFFF00"/>
                </a:solidFill>
              </a:rPr>
              <a:t>1.74×10</a:t>
            </a:r>
            <a:r>
              <a:rPr lang="en-US" altLang="ja-JP" sz="4400" b="1" baseline="30000" dirty="0">
                <a:solidFill>
                  <a:srgbClr val="FFFF00"/>
                </a:solidFill>
              </a:rPr>
              <a:t>7</a:t>
            </a:r>
            <a:r>
              <a:rPr lang="en-US" altLang="ja-JP" sz="4400" b="1" dirty="0">
                <a:solidFill>
                  <a:srgbClr val="FFFF00"/>
                </a:solidFill>
              </a:rPr>
              <a:t>[m/s]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5E285E3-5C39-9A0E-02AB-4F34F3CC0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115888"/>
            <a:ext cx="7543800" cy="115252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目的</a:t>
            </a:r>
            <a:r>
              <a:rPr lang="en-US" altLang="ja-JP" dirty="0"/>
              <a:t>(Objective)</a:t>
            </a:r>
            <a:endParaRPr lang="ja-JP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5EB9F91-1B09-A7C4-9F6B-F57436A4C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8353425" cy="518477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5400" dirty="0"/>
              <a:t>放射線を可視化し，</a:t>
            </a:r>
            <a:endParaRPr lang="en-US" altLang="ja-JP" sz="5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アルファ線の飛程から</a:t>
            </a:r>
            <a:endParaRPr lang="en-US" altLang="ja-JP" sz="5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5400" dirty="0"/>
              <a:t>　速度を求める。　　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600" b="1" dirty="0">
                <a:effectLst/>
                <a:latin typeface="Courier New" panose="02070309020205020404" pitchFamily="49" charset="0"/>
              </a:rPr>
              <a:t>　</a:t>
            </a:r>
            <a:r>
              <a:rPr lang="en-US" altLang="ja-JP" sz="3600" b="1" dirty="0">
                <a:effectLst/>
                <a:latin typeface="Courier New" panose="02070309020205020404" pitchFamily="49" charset="0"/>
              </a:rPr>
              <a:t>To visualize radiation and determine velocity from the distance of alpha rays.</a:t>
            </a:r>
            <a:endParaRPr lang="ja-JP" altLang="en-US" sz="5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2D620-A310-A380-274F-154CC9681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8" y="34925"/>
            <a:ext cx="8137525" cy="1431925"/>
          </a:xfrm>
        </p:spPr>
        <p:txBody>
          <a:bodyPr/>
          <a:lstStyle/>
          <a:p>
            <a:pPr>
              <a:defRPr/>
            </a:pPr>
            <a:r>
              <a:rPr lang="ja-JP" altLang="en-US" dirty="0"/>
              <a:t>アルファ線の速度はどれくらい？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0B1495-2234-078D-220F-650B4BB3C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1196975"/>
            <a:ext cx="7543800" cy="4114800"/>
          </a:xfrm>
        </p:spPr>
        <p:txBody>
          <a:bodyPr/>
          <a:lstStyle/>
          <a:p>
            <a:pPr>
              <a:defRPr/>
            </a:pPr>
            <a:r>
              <a:rPr lang="ja-JP" altLang="en-US" sz="3600" dirty="0"/>
              <a:t>光の速さは？</a:t>
            </a:r>
            <a:endParaRPr lang="en-US" altLang="ja-JP" sz="36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秒速３０万キロメートル</a:t>
            </a:r>
            <a:endParaRPr lang="en-US" altLang="ja-JP" sz="36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　　　３０００００</a:t>
            </a:r>
            <a:r>
              <a:rPr lang="en-US" altLang="ja-JP" sz="3600" dirty="0"/>
              <a:t>[km/s]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→３００００００００</a:t>
            </a:r>
            <a:r>
              <a:rPr lang="en-US" altLang="ja-JP" sz="3600" dirty="0"/>
              <a:t>[m/s]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　　３</a:t>
            </a:r>
            <a:r>
              <a:rPr lang="en-US" altLang="ja-JP" sz="3600" dirty="0"/>
              <a:t>.</a:t>
            </a:r>
            <a:r>
              <a:rPr lang="ja-JP" altLang="en-US" sz="3600" dirty="0"/>
              <a:t>０</a:t>
            </a:r>
            <a:r>
              <a:rPr lang="en-US" altLang="ja-JP" sz="3600" dirty="0"/>
              <a:t>×</a:t>
            </a:r>
            <a:r>
              <a:rPr lang="ja-JP" altLang="en-US" sz="3600" dirty="0"/>
              <a:t>１０</a:t>
            </a:r>
            <a:r>
              <a:rPr lang="ja-JP" altLang="en-US" sz="3600" b="1" baseline="30000" dirty="0"/>
              <a:t>８</a:t>
            </a:r>
            <a:r>
              <a:rPr lang="en-US" altLang="ja-JP" sz="3600" b="1" baseline="30000" dirty="0">
                <a:solidFill>
                  <a:srgbClr val="FFFF00"/>
                </a:solidFill>
              </a:rPr>
              <a:t> </a:t>
            </a:r>
            <a:r>
              <a:rPr lang="en-US" altLang="ja-JP" sz="3600" dirty="0"/>
              <a:t>[m/s]</a:t>
            </a:r>
            <a:endParaRPr lang="ja-JP" alt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635DFF-166C-4999-C1DF-BCB955DFD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8" y="34925"/>
            <a:ext cx="8137525" cy="1431925"/>
          </a:xfrm>
        </p:spPr>
        <p:txBody>
          <a:bodyPr/>
          <a:lstStyle/>
          <a:p>
            <a:pPr>
              <a:defRPr/>
            </a:pPr>
            <a:r>
              <a:rPr lang="ja-JP" altLang="en-US" dirty="0"/>
              <a:t>アルファ線の速度はどれくらい？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2CAD8F-D888-AE63-DEC2-375A30983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3" y="1196975"/>
            <a:ext cx="7543800" cy="4114800"/>
          </a:xfrm>
        </p:spPr>
        <p:txBody>
          <a:bodyPr/>
          <a:lstStyle/>
          <a:p>
            <a:pPr>
              <a:defRPr/>
            </a:pPr>
            <a:r>
              <a:rPr lang="ja-JP" altLang="en-US" sz="3600" dirty="0"/>
              <a:t>光の速さは？</a:t>
            </a:r>
            <a:endParaRPr lang="en-US" altLang="ja-JP" sz="36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秒速３０万キロメートル</a:t>
            </a:r>
            <a:endParaRPr lang="en-US" altLang="ja-JP" sz="36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　　　３０００００</a:t>
            </a:r>
            <a:r>
              <a:rPr lang="en-US" altLang="ja-JP" sz="3600" dirty="0"/>
              <a:t>[km/s]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→３００００００００</a:t>
            </a:r>
            <a:r>
              <a:rPr lang="en-US" altLang="ja-JP" sz="3600" dirty="0"/>
              <a:t>[m/s]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600" dirty="0"/>
              <a:t>　→　　３</a:t>
            </a:r>
            <a:r>
              <a:rPr lang="en-US" altLang="ja-JP" sz="3600" dirty="0"/>
              <a:t>.</a:t>
            </a:r>
            <a:r>
              <a:rPr lang="ja-JP" altLang="en-US" sz="3600" dirty="0"/>
              <a:t>０</a:t>
            </a:r>
            <a:r>
              <a:rPr lang="en-US" altLang="ja-JP" sz="3600" dirty="0"/>
              <a:t>×</a:t>
            </a:r>
            <a:r>
              <a:rPr lang="ja-JP" altLang="en-US" sz="3600" dirty="0"/>
              <a:t>１０</a:t>
            </a:r>
            <a:r>
              <a:rPr lang="ja-JP" altLang="en-US" sz="3600" b="1" baseline="30000" dirty="0"/>
              <a:t>８</a:t>
            </a:r>
            <a:r>
              <a:rPr lang="en-US" altLang="ja-JP" sz="3600" b="1" baseline="30000" dirty="0">
                <a:solidFill>
                  <a:srgbClr val="FFFF00"/>
                </a:solidFill>
              </a:rPr>
              <a:t> </a:t>
            </a:r>
            <a:r>
              <a:rPr lang="en-US" altLang="ja-JP" sz="3600" dirty="0"/>
              <a:t>[m/s]</a:t>
            </a:r>
            <a:endParaRPr lang="ja-JP" altLang="en-US" sz="3600" dirty="0"/>
          </a:p>
        </p:txBody>
      </p:sp>
      <p:sp>
        <p:nvSpPr>
          <p:cNvPr id="24580" name="正方形/長方形 4">
            <a:extLst>
              <a:ext uri="{FF2B5EF4-FFF2-40B4-BE49-F238E27FC236}">
                <a16:creationId xmlns:a16="http://schemas.microsoft.com/office/drawing/2014/main" id="{50A9906E-B824-76FF-787F-B4DB58DE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4649788"/>
            <a:ext cx="50403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0" lang="ja-JP" altLang="en-US" sz="4000" b="1">
                <a:solidFill>
                  <a:srgbClr val="FFFF00"/>
                </a:solidFill>
                <a:latin typeface="Arial" panose="020B0604020202020204" pitchFamily="34" charset="0"/>
              </a:rPr>
              <a:t>アルファ線の速度</a:t>
            </a:r>
            <a:r>
              <a:rPr kumimoji="0" lang="en-US" altLang="ja-JP" sz="4000" b="1">
                <a:solidFill>
                  <a:srgbClr val="FFFF00"/>
                </a:solidFill>
                <a:latin typeface="Arial" panose="020B0604020202020204" pitchFamily="34" charset="0"/>
              </a:rPr>
              <a:t>1.74×10</a:t>
            </a:r>
            <a:r>
              <a:rPr kumimoji="0" lang="en-US" altLang="ja-JP" sz="4000" b="1" baseline="30000">
                <a:solidFill>
                  <a:srgbClr val="FFFF00"/>
                </a:solidFill>
                <a:latin typeface="Arial" panose="020B0604020202020204" pitchFamily="34" charset="0"/>
              </a:rPr>
              <a:t>7</a:t>
            </a:r>
            <a:r>
              <a:rPr kumimoji="0" lang="en-US" altLang="ja-JP" sz="4000" b="1">
                <a:solidFill>
                  <a:srgbClr val="FFFF00"/>
                </a:solidFill>
                <a:latin typeface="Arial" panose="020B0604020202020204" pitchFamily="34" charset="0"/>
              </a:rPr>
              <a:t>[m/s]</a:t>
            </a:r>
          </a:p>
          <a:p>
            <a:pPr algn="ctr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0" lang="en-US" altLang="ja-JP" sz="4000" b="1">
                <a:solidFill>
                  <a:srgbClr val="FFFF00"/>
                </a:solidFill>
                <a:latin typeface="Arial" panose="020B0604020202020204" pitchFamily="34" charset="0"/>
              </a:rPr>
              <a:t>(</a:t>
            </a:r>
            <a:r>
              <a:rPr kumimoji="0" lang="ja-JP" altLang="en-US" sz="4000" b="1">
                <a:solidFill>
                  <a:srgbClr val="FFFF00"/>
                </a:solidFill>
                <a:latin typeface="Arial" panose="020B0604020202020204" pitchFamily="34" charset="0"/>
              </a:rPr>
              <a:t>光速の約</a:t>
            </a:r>
            <a:r>
              <a:rPr kumimoji="0" lang="en-US" altLang="ja-JP" sz="4000" b="1">
                <a:solidFill>
                  <a:srgbClr val="FFFF00"/>
                </a:solidFill>
                <a:latin typeface="Arial" panose="020B0604020202020204" pitchFamily="34" charset="0"/>
              </a:rPr>
              <a:t>5.8</a:t>
            </a:r>
            <a:r>
              <a:rPr kumimoji="0" lang="ja-JP" altLang="en-US" sz="4000" b="1">
                <a:solidFill>
                  <a:srgbClr val="FFFF00"/>
                </a:solidFill>
                <a:latin typeface="Arial" panose="020B0604020202020204" pitchFamily="34" charset="0"/>
              </a:rPr>
              <a:t>％</a:t>
            </a:r>
            <a:r>
              <a:rPr kumimoji="0" lang="en-US" altLang="ja-JP" sz="4000" b="1">
                <a:solidFill>
                  <a:srgbClr val="FFFF00"/>
                </a:solidFill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1719F4A-375E-C2E1-D141-51515B539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準備物</a:t>
            </a:r>
            <a:r>
              <a:rPr lang="en-US" altLang="ja-JP" dirty="0"/>
              <a:t>(Preparations)</a:t>
            </a:r>
            <a:endParaRPr lang="ja-JP" altLang="en-US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41DE72F-8F24-8A2F-02C3-DE9B90649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000" y="1268413"/>
            <a:ext cx="8072438" cy="447198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800" dirty="0"/>
              <a:t>霧箱</a:t>
            </a:r>
            <a:r>
              <a:rPr lang="en-US" altLang="ja-JP" sz="4800" dirty="0"/>
              <a:t>(cloud chamber)</a:t>
            </a:r>
          </a:p>
          <a:p>
            <a:pPr eaLnBrk="1" hangingPunct="1">
              <a:defRPr/>
            </a:pPr>
            <a:r>
              <a:rPr lang="ja-JP" altLang="en-US" sz="4800" dirty="0"/>
              <a:t>放射線源</a:t>
            </a:r>
            <a:r>
              <a:rPr lang="en-US" altLang="ja-JP" sz="4800" dirty="0"/>
              <a:t>(Radiation source)</a:t>
            </a:r>
          </a:p>
          <a:p>
            <a:pPr eaLnBrk="1" hangingPunct="1">
              <a:defRPr/>
            </a:pPr>
            <a:r>
              <a:rPr lang="ja-JP" altLang="en-US" sz="4800" dirty="0"/>
              <a:t>エタノール</a:t>
            </a:r>
            <a:r>
              <a:rPr lang="en-US" altLang="ja-JP" sz="4800" dirty="0"/>
              <a:t>(Ethanol)</a:t>
            </a:r>
          </a:p>
          <a:p>
            <a:pPr eaLnBrk="1" hangingPunct="1">
              <a:defRPr/>
            </a:pPr>
            <a:r>
              <a:rPr lang="ja-JP" altLang="en-US" sz="4800" dirty="0"/>
              <a:t>ドライアイス</a:t>
            </a:r>
            <a:r>
              <a:rPr lang="en-US" altLang="ja-JP" sz="4800" dirty="0"/>
              <a:t>(Dry ice)</a:t>
            </a:r>
          </a:p>
          <a:p>
            <a:pPr eaLnBrk="1" hangingPunct="1">
              <a:defRPr/>
            </a:pPr>
            <a:r>
              <a:rPr lang="ja-JP" altLang="en-US" sz="4800" dirty="0"/>
              <a:t>懐中電灯</a:t>
            </a:r>
            <a:r>
              <a:rPr lang="en-US" altLang="ja-JP" sz="4800" dirty="0"/>
              <a:t>(Flashlight)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10921E1-A3B9-1845-A080-131BA1A0F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109538"/>
            <a:ext cx="7543800" cy="982662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>
                <a:solidFill>
                  <a:srgbClr val="FFFF00"/>
                </a:solidFill>
              </a:rPr>
              <a:t>霧箱（</a:t>
            </a:r>
            <a:r>
              <a:rPr lang="en-US" altLang="ja-JP" dirty="0">
                <a:solidFill>
                  <a:srgbClr val="FFFF00"/>
                </a:solidFill>
              </a:rPr>
              <a:t>cloud</a:t>
            </a:r>
            <a:r>
              <a:rPr lang="ja-JP" altLang="en-US" dirty="0">
                <a:solidFill>
                  <a:srgbClr val="FFFF00"/>
                </a:solidFill>
              </a:rPr>
              <a:t> </a:t>
            </a:r>
            <a:r>
              <a:rPr lang="en-US" altLang="ja-JP" dirty="0">
                <a:solidFill>
                  <a:srgbClr val="FFFF00"/>
                </a:solidFill>
              </a:rPr>
              <a:t>chamber</a:t>
            </a:r>
            <a:r>
              <a:rPr lang="ja-JP" altLang="en-US" dirty="0">
                <a:solidFill>
                  <a:srgbClr val="FFFF00"/>
                </a:solidFill>
              </a:rPr>
              <a:t>）とは</a:t>
            </a:r>
            <a:endParaRPr lang="ja-JP" altLang="en-US" sz="3200" dirty="0">
              <a:solidFill>
                <a:srgbClr val="FFFF00"/>
              </a:solidFill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8CAFB6BA-3EBE-E257-F90A-15DD8536436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7313" y="1092200"/>
            <a:ext cx="9037637" cy="5656263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開発者</a:t>
            </a:r>
            <a:r>
              <a:rPr lang="en-US" altLang="ja-JP" sz="4000" dirty="0">
                <a:solidFill>
                  <a:srgbClr val="FF0000"/>
                </a:solidFill>
              </a:rPr>
              <a:t>(developer)</a:t>
            </a:r>
            <a:r>
              <a:rPr lang="ja-JP" altLang="en-US" sz="4000" dirty="0"/>
              <a:t>：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       Richard Wilson(1897</a:t>
            </a:r>
            <a:r>
              <a:rPr lang="ja-JP" altLang="en-US" sz="4000" dirty="0"/>
              <a:t>，</a:t>
            </a:r>
            <a:r>
              <a:rPr lang="en-US" altLang="ja-JP" sz="4000" dirty="0"/>
              <a:t>Scotland)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特徴</a:t>
            </a:r>
            <a:r>
              <a:rPr lang="en-US" altLang="ja-JP" sz="4000" dirty="0">
                <a:solidFill>
                  <a:srgbClr val="FF0000"/>
                </a:solidFill>
              </a:rPr>
              <a:t>(feature)</a:t>
            </a:r>
            <a:r>
              <a:rPr lang="ja-JP" altLang="en-US" sz="4000" dirty="0"/>
              <a:t>：放射線を可視化できる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(Visualizing radiation)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原理</a:t>
            </a:r>
            <a:r>
              <a:rPr lang="en-US" altLang="ja-JP" sz="4000" dirty="0">
                <a:solidFill>
                  <a:srgbClr val="FF0000"/>
                </a:solidFill>
              </a:rPr>
              <a:t>(principle)</a:t>
            </a:r>
            <a:r>
              <a:rPr lang="ja-JP" altLang="en-US" sz="4000" dirty="0"/>
              <a:t>：蒸気</a:t>
            </a:r>
            <a:r>
              <a:rPr lang="en-US" altLang="ja-JP" sz="4000" dirty="0"/>
              <a:t>(vapor)</a:t>
            </a:r>
            <a:r>
              <a:rPr lang="ja-JP" altLang="en-US" sz="4000" dirty="0"/>
              <a:t>の凝縮作用 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(condensing action)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例：飛行機雲</a:t>
            </a:r>
            <a:r>
              <a:rPr lang="en-US" altLang="ja-JP" sz="4000" dirty="0"/>
              <a:t>(vapor trail)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endParaRPr lang="ja-JP" alt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0034A9E-DBD2-1DDA-771C-2FFFD5B3E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8102600" cy="1052513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霧箱</a:t>
            </a:r>
            <a:r>
              <a:rPr lang="en-US" altLang="ja-JP" dirty="0"/>
              <a:t>(cloud chamber)</a:t>
            </a:r>
            <a:r>
              <a:rPr lang="ja-JP" altLang="en-US" dirty="0"/>
              <a:t>のしくみ</a:t>
            </a:r>
            <a:endParaRPr lang="ja-JP" altLang="en-US" sz="3200" dirty="0"/>
          </a:p>
        </p:txBody>
      </p:sp>
      <p:pic>
        <p:nvPicPr>
          <p:cNvPr id="8195" name="図 4">
            <a:extLst>
              <a:ext uri="{FF2B5EF4-FFF2-40B4-BE49-F238E27FC236}">
                <a16:creationId xmlns:a16="http://schemas.microsoft.com/office/drawing/2014/main" id="{5390685C-C1FA-46B0-6436-54C5A6296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908050"/>
            <a:ext cx="4579938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正方形/長方形 5">
            <a:extLst>
              <a:ext uri="{FF2B5EF4-FFF2-40B4-BE49-F238E27FC236}">
                <a16:creationId xmlns:a16="http://schemas.microsoft.com/office/drawing/2014/main" id="{8D0C5DF6-8E96-5C5A-E88A-081D2F70F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809" y="932522"/>
            <a:ext cx="6300192" cy="563231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ドライアイス冷却</a:t>
            </a: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気体のエタノール</a:t>
            </a: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上方：飽和状態</a:t>
            </a: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</a:t>
            </a:r>
            <a:r>
              <a:rPr lang="en-US" altLang="ja-JP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(saturation)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下方：過飽和状態</a:t>
            </a:r>
            <a:endParaRPr lang="en-US" altLang="ja-JP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ja-JP" sz="40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 (super saturated state)</a:t>
            </a:r>
            <a:endParaRPr lang="ja-JP" altLang="en-US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197" name="矢印: 下 1">
            <a:extLst>
              <a:ext uri="{FF2B5EF4-FFF2-40B4-BE49-F238E27FC236}">
                <a16:creationId xmlns:a16="http://schemas.microsoft.com/office/drawing/2014/main" id="{9DD27EE4-7C67-1CB5-17F2-51E339D12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628775"/>
            <a:ext cx="792162" cy="5048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図 3">
            <a:extLst>
              <a:ext uri="{FF2B5EF4-FFF2-40B4-BE49-F238E27FC236}">
                <a16:creationId xmlns:a16="http://schemas.microsoft.com/office/drawing/2014/main" id="{D86F8AE8-B5EE-8D9E-2420-22A0E2C82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4163"/>
            <a:ext cx="4446588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図 5">
            <a:extLst>
              <a:ext uri="{FF2B5EF4-FFF2-40B4-BE49-F238E27FC236}">
                <a16:creationId xmlns:a16="http://schemas.microsoft.com/office/drawing/2014/main" id="{03CA4CBE-F8BB-774B-C7D4-723AB9A3F6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8" y="260350"/>
            <a:ext cx="4567237" cy="461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正方形/長方形 6">
            <a:extLst>
              <a:ext uri="{FF2B5EF4-FFF2-40B4-BE49-F238E27FC236}">
                <a16:creationId xmlns:a16="http://schemas.microsoft.com/office/drawing/2014/main" id="{75E43BBE-E079-658E-9E3D-0683C74F9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43475"/>
            <a:ext cx="4473575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放射線が通過し、気体分子の電子がはじき飛ばされ、イオン</a:t>
            </a:r>
            <a:r>
              <a:rPr lang="en-US" altLang="ja-JP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(ion)</a:t>
            </a:r>
            <a:r>
              <a:rPr lang="ja-JP" altLang="en-US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が生じる</a:t>
            </a:r>
          </a:p>
        </p:txBody>
      </p:sp>
      <p:sp>
        <p:nvSpPr>
          <p:cNvPr id="10245" name="正方形/長方形 7">
            <a:extLst>
              <a:ext uri="{FF2B5EF4-FFF2-40B4-BE49-F238E27FC236}">
                <a16:creationId xmlns:a16="http://schemas.microsoft.com/office/drawing/2014/main" id="{3C95B2EA-5A16-860F-39B4-347F5427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5" y="4919663"/>
            <a:ext cx="4699000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tx1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イオンの周囲にエタノール分子が集まり液滴</a:t>
            </a:r>
            <a:r>
              <a:rPr lang="en-US" altLang="ja-JP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(droplet)</a:t>
            </a:r>
            <a:r>
              <a:rPr lang="ja-JP" altLang="en-US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になる。液滴は放射線通過後の飛跡</a:t>
            </a:r>
            <a:r>
              <a:rPr lang="en-US" altLang="ja-JP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en-US" altLang="ja-JP" sz="2400" b="1" dirty="0" err="1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trck</a:t>
            </a:r>
            <a:r>
              <a:rPr lang="en-US" altLang="ja-JP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ja-JP" altLang="en-US" sz="2400" b="1" dirty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となる。</a:t>
            </a:r>
            <a:endParaRPr lang="en-US" altLang="ja-JP" sz="24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例：飛行機雲</a:t>
            </a:r>
            <a:r>
              <a:rPr lang="en-US" altLang="ja-JP" sz="2400" b="1" dirty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(vapor trail)</a:t>
            </a:r>
            <a:endParaRPr lang="ja-JP" altLang="en-US" sz="2400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0FABC26-82A8-BD30-F0C0-5636DE302A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1463" y="122238"/>
            <a:ext cx="8693150" cy="69532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アルファ線</a:t>
            </a:r>
            <a:r>
              <a:rPr lang="en-US" altLang="ja-JP" dirty="0"/>
              <a:t>(alpha rays)</a:t>
            </a:r>
            <a:r>
              <a:rPr lang="ja-JP" altLang="en-US" dirty="0"/>
              <a:t>の飛跡</a:t>
            </a:r>
            <a:endParaRPr lang="ja-JP" alt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CE5E1C-5D17-2B9F-3147-58F8230AB60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817563"/>
            <a:ext cx="8943975" cy="591820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FF00"/>
                </a:solidFill>
              </a:rPr>
              <a:t>アルファ線</a:t>
            </a:r>
            <a:r>
              <a:rPr lang="en-US" altLang="ja-JP" sz="4000" dirty="0">
                <a:solidFill>
                  <a:srgbClr val="FFFF00"/>
                </a:solidFill>
              </a:rPr>
              <a:t>(alpha rays)</a:t>
            </a:r>
            <a:r>
              <a:rPr lang="ja-JP" altLang="en-US" sz="4000" dirty="0">
                <a:solidFill>
                  <a:srgbClr val="FFFF00"/>
                </a:solidFill>
              </a:rPr>
              <a:t>　</a:t>
            </a:r>
            <a:endParaRPr lang="en-US" altLang="ja-JP" sz="4000" dirty="0">
              <a:solidFill>
                <a:srgbClr val="FFFF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・エネルギーをもった</a:t>
            </a:r>
            <a:r>
              <a:rPr lang="en-US" altLang="ja-JP" sz="4000" dirty="0"/>
              <a:t>(have energy)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ヘリウムイオン</a:t>
            </a:r>
            <a:r>
              <a:rPr lang="en-US" altLang="ja-JP" sz="4000" dirty="0"/>
              <a:t>(Divalent helium ions)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>
                <a:solidFill>
                  <a:srgbClr val="FF0000"/>
                </a:solidFill>
              </a:rPr>
              <a:t>He</a:t>
            </a:r>
            <a:r>
              <a:rPr lang="ja-JP" altLang="en-US" sz="4000" baseline="30000" dirty="0">
                <a:solidFill>
                  <a:srgbClr val="FF0000"/>
                </a:solidFill>
              </a:rPr>
              <a:t>２＋</a:t>
            </a:r>
            <a:endParaRPr lang="en-US" altLang="ja-JP" sz="4000" baseline="30000" dirty="0">
              <a:solidFill>
                <a:srgbClr val="FF00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　＝へリウム原子核</a:t>
            </a:r>
            <a:r>
              <a:rPr lang="en-US" altLang="ja-JP" sz="4000" dirty="0">
                <a:solidFill>
                  <a:srgbClr val="FF0000"/>
                </a:solidFill>
              </a:rPr>
              <a:t>(helium nucleus)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・霧箱</a:t>
            </a:r>
            <a:r>
              <a:rPr lang="en-US" altLang="ja-JP" sz="4000" dirty="0"/>
              <a:t>(cloud chamber)</a:t>
            </a:r>
            <a:r>
              <a:rPr lang="ja-JP" altLang="en-US" sz="4000" dirty="0"/>
              <a:t>中を</a:t>
            </a:r>
            <a:r>
              <a:rPr lang="ja-JP" altLang="en-US" sz="4000" dirty="0">
                <a:solidFill>
                  <a:srgbClr val="FF0000"/>
                </a:solidFill>
              </a:rPr>
              <a:t>数㎝</a:t>
            </a:r>
            <a:r>
              <a:rPr lang="ja-JP" altLang="en-US" sz="4000" dirty="0"/>
              <a:t>進む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・紙</a:t>
            </a:r>
            <a:r>
              <a:rPr lang="en-US" altLang="ja-JP" sz="4000" dirty="0">
                <a:solidFill>
                  <a:srgbClr val="00008B"/>
                </a:solidFill>
              </a:rPr>
              <a:t> </a:t>
            </a:r>
            <a:r>
              <a:rPr lang="en-US" altLang="ja-JP" sz="4000" dirty="0"/>
              <a:t>(</a:t>
            </a:r>
            <a:r>
              <a:rPr lang="ja-JP" altLang="en-US" sz="4000" dirty="0">
                <a:solidFill>
                  <a:schemeClr val="bg2"/>
                </a:solidFill>
              </a:rPr>
              <a:t>１</a:t>
            </a:r>
            <a:r>
              <a:rPr lang="en-US" altLang="ja-JP" sz="4000" dirty="0"/>
              <a:t>)</a:t>
            </a:r>
            <a:r>
              <a:rPr lang="ja-JP" altLang="en-US" sz="4000" dirty="0"/>
              <a:t>枚で止まる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(Stops at [</a:t>
            </a:r>
            <a:r>
              <a:rPr lang="en-US" altLang="ja-JP" sz="4000" dirty="0">
                <a:solidFill>
                  <a:schemeClr val="bg2"/>
                </a:solidFill>
              </a:rPr>
              <a:t>a</a:t>
            </a:r>
            <a:r>
              <a:rPr lang="en-US" altLang="ja-JP" sz="4000" dirty="0"/>
              <a:t>] Sheet of</a:t>
            </a:r>
            <a:r>
              <a:rPr lang="ja-JP" altLang="en-US" sz="4000" dirty="0"/>
              <a:t> </a:t>
            </a:r>
            <a:r>
              <a:rPr lang="en-US" altLang="ja-JP" sz="4000" dirty="0"/>
              <a:t>paper)</a:t>
            </a:r>
            <a:endParaRPr lang="ja-JP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6D806DC-BED3-A79B-50DD-4CCB33696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1463" y="122238"/>
            <a:ext cx="8693150" cy="69532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アルファ線</a:t>
            </a:r>
            <a:r>
              <a:rPr lang="en-US" altLang="ja-JP" dirty="0"/>
              <a:t>(alpha rays)</a:t>
            </a:r>
            <a:r>
              <a:rPr lang="ja-JP" altLang="en-US" dirty="0"/>
              <a:t>の飛跡</a:t>
            </a:r>
            <a:endParaRPr lang="ja-JP" alt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F80649-77E8-22D1-1A2E-7FBCE7C11B1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817563"/>
            <a:ext cx="8943975" cy="591820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FF00"/>
                </a:solidFill>
              </a:rPr>
              <a:t>アルファ線</a:t>
            </a:r>
            <a:r>
              <a:rPr lang="en-US" altLang="ja-JP" sz="4000" dirty="0">
                <a:solidFill>
                  <a:srgbClr val="FFFF00"/>
                </a:solidFill>
              </a:rPr>
              <a:t>(alpha rays)</a:t>
            </a:r>
            <a:r>
              <a:rPr lang="ja-JP" altLang="en-US" sz="4000" dirty="0">
                <a:solidFill>
                  <a:srgbClr val="FFFF00"/>
                </a:solidFill>
              </a:rPr>
              <a:t>　</a:t>
            </a:r>
            <a:endParaRPr lang="en-US" altLang="ja-JP" sz="4000" dirty="0">
              <a:solidFill>
                <a:srgbClr val="FFFF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・エネルギーをもった</a:t>
            </a:r>
            <a:r>
              <a:rPr lang="en-US" altLang="ja-JP" sz="4000" dirty="0"/>
              <a:t>(have energy)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ヘリウムイオン</a:t>
            </a:r>
            <a:r>
              <a:rPr lang="en-US" altLang="ja-JP" sz="4000" dirty="0"/>
              <a:t>(Divalent helium ions)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>
                <a:solidFill>
                  <a:srgbClr val="FF0000"/>
                </a:solidFill>
              </a:rPr>
              <a:t>He</a:t>
            </a:r>
            <a:r>
              <a:rPr lang="ja-JP" altLang="en-US" sz="4000" baseline="30000" dirty="0">
                <a:solidFill>
                  <a:srgbClr val="FF0000"/>
                </a:solidFill>
              </a:rPr>
              <a:t>２＋</a:t>
            </a:r>
            <a:endParaRPr lang="en-US" altLang="ja-JP" sz="4000" baseline="30000" dirty="0">
              <a:solidFill>
                <a:srgbClr val="FF0000"/>
              </a:solidFill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</a:rPr>
              <a:t>　＝へリウム原子核</a:t>
            </a:r>
            <a:r>
              <a:rPr lang="en-US" altLang="ja-JP" sz="4000" dirty="0">
                <a:solidFill>
                  <a:srgbClr val="FF0000"/>
                </a:solidFill>
              </a:rPr>
              <a:t>(helium nucleus)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・霧箱</a:t>
            </a:r>
            <a:r>
              <a:rPr lang="en-US" altLang="ja-JP" sz="4000" dirty="0"/>
              <a:t>(cloud chamber)</a:t>
            </a:r>
            <a:r>
              <a:rPr lang="ja-JP" altLang="en-US" sz="4000" dirty="0"/>
              <a:t>中を</a:t>
            </a:r>
            <a:r>
              <a:rPr lang="ja-JP" altLang="en-US" sz="4000" dirty="0">
                <a:solidFill>
                  <a:srgbClr val="FF0000"/>
                </a:solidFill>
              </a:rPr>
              <a:t>数㎝</a:t>
            </a:r>
            <a:r>
              <a:rPr lang="ja-JP" altLang="en-US" sz="4000" dirty="0"/>
              <a:t>進む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4000" dirty="0"/>
              <a:t>・紙</a:t>
            </a:r>
            <a:r>
              <a:rPr lang="en-US" altLang="ja-JP" sz="4000" dirty="0">
                <a:solidFill>
                  <a:srgbClr val="00008B"/>
                </a:solidFill>
              </a:rPr>
              <a:t> </a:t>
            </a:r>
            <a:r>
              <a:rPr lang="en-US" altLang="ja-JP" sz="4000" dirty="0"/>
              <a:t>(</a:t>
            </a:r>
            <a:r>
              <a:rPr lang="ja-JP" altLang="en-US" sz="4000" dirty="0">
                <a:solidFill>
                  <a:srgbClr val="FFFF00"/>
                </a:solidFill>
              </a:rPr>
              <a:t>１</a:t>
            </a:r>
            <a:r>
              <a:rPr lang="en-US" altLang="ja-JP" sz="4000" dirty="0"/>
              <a:t>)</a:t>
            </a:r>
            <a:r>
              <a:rPr lang="ja-JP" altLang="en-US" sz="4000" dirty="0"/>
              <a:t>枚で止まる</a:t>
            </a:r>
            <a:endParaRPr lang="en-US" altLang="ja-JP" sz="4000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ja-JP" sz="4000" dirty="0"/>
              <a:t>(Stops at [</a:t>
            </a:r>
            <a:r>
              <a:rPr lang="en-US" altLang="ja-JP" sz="4000" dirty="0">
                <a:solidFill>
                  <a:srgbClr val="FFFF00"/>
                </a:solidFill>
              </a:rPr>
              <a:t>a</a:t>
            </a:r>
            <a:r>
              <a:rPr lang="en-US" altLang="ja-JP" sz="4000" dirty="0"/>
              <a:t>] Sheet of</a:t>
            </a:r>
            <a:r>
              <a:rPr lang="ja-JP" altLang="en-US" sz="4000" dirty="0"/>
              <a:t> </a:t>
            </a:r>
            <a:r>
              <a:rPr lang="en-US" altLang="ja-JP" sz="4000" dirty="0"/>
              <a:t>paper)</a:t>
            </a:r>
            <a:endParaRPr lang="ja-JP" alt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73D1FAF-F2FD-81B1-CBDE-3DE3D120FE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163" y="115888"/>
            <a:ext cx="9005887" cy="162083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/>
              <a:t>霧箱による放射線の観察</a:t>
            </a:r>
            <a:br>
              <a:rPr lang="en-US" altLang="ja-JP" sz="4000" dirty="0"/>
            </a:br>
            <a:r>
              <a:rPr lang="en-US" altLang="ja-JP" sz="3200" dirty="0"/>
              <a:t>Observation</a:t>
            </a:r>
            <a:r>
              <a:rPr lang="en-US" altLang="ja-JP" sz="2800" dirty="0"/>
              <a:t> </a:t>
            </a:r>
            <a:r>
              <a:rPr lang="en-US" altLang="ja-JP" sz="3200" dirty="0"/>
              <a:t>of</a:t>
            </a:r>
            <a:r>
              <a:rPr lang="en-US" altLang="ja-JP" sz="2800" dirty="0"/>
              <a:t> </a:t>
            </a:r>
            <a:r>
              <a:rPr lang="en-US" altLang="ja-JP" sz="3200" dirty="0"/>
              <a:t>radiation</a:t>
            </a:r>
            <a:r>
              <a:rPr lang="en-US" altLang="ja-JP" sz="2800" dirty="0"/>
              <a:t> </a:t>
            </a:r>
            <a:r>
              <a:rPr lang="en-US" altLang="ja-JP" sz="3200" dirty="0"/>
              <a:t>by cloud chamber</a:t>
            </a:r>
            <a:endParaRPr lang="ja-JP" altLang="en-US" sz="2800" dirty="0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CD2C32CF-342E-C66F-BA1F-9807E5D448F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0163" y="1484313"/>
            <a:ext cx="8820150" cy="4797425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sz="3600" dirty="0">
                <a:solidFill>
                  <a:srgbClr val="FFFF00"/>
                </a:solidFill>
              </a:rPr>
              <a:t>方法</a:t>
            </a:r>
            <a:r>
              <a:rPr lang="en-US" altLang="ja-JP" sz="3600" dirty="0">
                <a:solidFill>
                  <a:srgbClr val="FFFF00"/>
                </a:solidFill>
              </a:rPr>
              <a:t>(method)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①エタノールを霧箱に充填する。</a:t>
            </a:r>
            <a:endParaRPr lang="en-US" altLang="ja-JP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❶</a:t>
            </a:r>
            <a:r>
              <a:rPr lang="en-US" altLang="ja-JP" dirty="0"/>
              <a:t>Fill cloud chamber with ethanol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②ドライアイスで霧箱内の温度を下げる。</a:t>
            </a:r>
            <a:r>
              <a:rPr lang="en-US" altLang="ja-JP" dirty="0"/>
              <a:t>(-25</a:t>
            </a:r>
            <a:r>
              <a:rPr lang="ja-JP" altLang="en-US" dirty="0"/>
              <a:t>℃</a:t>
            </a:r>
            <a:r>
              <a:rPr lang="en-US" altLang="ja-JP" dirty="0"/>
              <a:t>)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➋</a:t>
            </a:r>
            <a:r>
              <a:rPr lang="en-US" altLang="ja-JP" dirty="0"/>
              <a:t>cloud chamber temperature is -25</a:t>
            </a:r>
            <a:r>
              <a:rPr lang="ja-JP" altLang="en-US" dirty="0"/>
              <a:t>℃</a:t>
            </a:r>
            <a:endParaRPr lang="en-US" altLang="ja-JP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③部屋を暗くし，懐中電灯で霧箱内を照らし，様子を観察する。</a:t>
            </a:r>
            <a:endParaRPr lang="en-US" altLang="ja-JP" dirty="0"/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❸</a:t>
            </a:r>
            <a:r>
              <a:rPr lang="en-US" altLang="ja-JP"/>
              <a:t>illuminate </a:t>
            </a:r>
            <a:r>
              <a:rPr lang="en-US" altLang="ja-JP" dirty="0"/>
              <a:t>cloud chamber 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endParaRPr lang="ja-JP" alt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1736</TotalTime>
  <Words>905</Words>
  <Application>Microsoft Office PowerPoint</Application>
  <PresentationFormat>画面に合わせる (4:3)</PresentationFormat>
  <Paragraphs>133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8" baseType="lpstr">
      <vt:lpstr>Arial</vt:lpstr>
      <vt:lpstr>ＭＳ Ｐゴシック</vt:lpstr>
      <vt:lpstr>Tahoma</vt:lpstr>
      <vt:lpstr>Wingdings</vt:lpstr>
      <vt:lpstr>游ゴシック</vt:lpstr>
      <vt:lpstr>Courier New</vt:lpstr>
      <vt:lpstr>Shimmer</vt:lpstr>
      <vt:lpstr>ＳＳ２(物理分野)</vt:lpstr>
      <vt:lpstr>目的(Objective)</vt:lpstr>
      <vt:lpstr>準備物(Preparations)</vt:lpstr>
      <vt:lpstr>霧箱（cloud chamber）とは</vt:lpstr>
      <vt:lpstr>霧箱(cloud chamber)のしくみ</vt:lpstr>
      <vt:lpstr>PowerPoint プレゼンテーション</vt:lpstr>
      <vt:lpstr>アルファ線(alpha rays)の飛跡</vt:lpstr>
      <vt:lpstr>アルファ線(alpha rays)の飛跡</vt:lpstr>
      <vt:lpstr>霧箱による放射線の観察 Observation of radiation by cloud chamber</vt:lpstr>
      <vt:lpstr>霧箱内の様子は？ </vt:lpstr>
      <vt:lpstr>アルファ線の飛程から速度を求める方法を考えてみよう！ </vt:lpstr>
      <vt:lpstr>アルファ線の飛程から速度を求める方法を考えてみよう！</vt:lpstr>
      <vt:lpstr>測定方法を考えてみよう！</vt:lpstr>
      <vt:lpstr>発表準備</vt:lpstr>
      <vt:lpstr>各班の発表</vt:lpstr>
      <vt:lpstr>考察</vt:lpstr>
      <vt:lpstr>アルファ線の飛程から 速度を求める方法</vt:lpstr>
      <vt:lpstr>アルファ線の飛程から 速度を求める方法</vt:lpstr>
      <vt:lpstr>アルファ線の飛程から 速度を求める方法</vt:lpstr>
      <vt:lpstr>アルファ線の速度はどれくらい？</vt:lpstr>
      <vt:lpstr>アルファ線の速度はどれくらい？</vt:lpstr>
    </vt:vector>
  </TitlesOfParts>
  <Company>城南高校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基礎実験（物理分野） 『直流回路の測定』</dc:title>
  <dc:creator>sensei</dc:creator>
  <cp:lastModifiedBy>中村 英幸</cp:lastModifiedBy>
  <cp:revision>74</cp:revision>
  <dcterms:created xsi:type="dcterms:W3CDTF">2009-01-13T10:16:53Z</dcterms:created>
  <dcterms:modified xsi:type="dcterms:W3CDTF">2024-04-02T04:51:42Z</dcterms:modified>
</cp:coreProperties>
</file>